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26"/>
    <p:sldMasterId id="2147483654" r:id="rId127"/>
    <p:sldMasterId id="2147483657" r:id="rId128"/>
  </p:sldMasterIdLst>
  <p:notesMasterIdLst>
    <p:notesMasterId r:id="rId210"/>
  </p:notesMasterIdLst>
  <p:sldIdLst>
    <p:sldId id="459" r:id="rId129"/>
    <p:sldId id="447" r:id="rId130"/>
    <p:sldId id="448" r:id="rId131"/>
    <p:sldId id="259" r:id="rId132"/>
    <p:sldId id="260" r:id="rId133"/>
    <p:sldId id="264" r:id="rId134"/>
    <p:sldId id="269" r:id="rId135"/>
    <p:sldId id="270" r:id="rId136"/>
    <p:sldId id="272" r:id="rId137"/>
    <p:sldId id="277" r:id="rId138"/>
    <p:sldId id="280" r:id="rId139"/>
    <p:sldId id="285" r:id="rId140"/>
    <p:sldId id="460" r:id="rId141"/>
    <p:sldId id="449" r:id="rId142"/>
    <p:sldId id="292" r:id="rId143"/>
    <p:sldId id="450" r:id="rId144"/>
    <p:sldId id="298" r:id="rId145"/>
    <p:sldId id="451" r:id="rId146"/>
    <p:sldId id="302" r:id="rId147"/>
    <p:sldId id="304" r:id="rId148"/>
    <p:sldId id="306" r:id="rId149"/>
    <p:sldId id="308" r:id="rId150"/>
    <p:sldId id="316" r:id="rId151"/>
    <p:sldId id="452" r:id="rId152"/>
    <p:sldId id="317" r:id="rId153"/>
    <p:sldId id="318" r:id="rId154"/>
    <p:sldId id="461" r:id="rId155"/>
    <p:sldId id="319" r:id="rId156"/>
    <p:sldId id="325" r:id="rId157"/>
    <p:sldId id="328" r:id="rId158"/>
    <p:sldId id="329" r:id="rId159"/>
    <p:sldId id="332" r:id="rId160"/>
    <p:sldId id="335" r:id="rId161"/>
    <p:sldId id="343" r:id="rId162"/>
    <p:sldId id="454" r:id="rId163"/>
    <p:sldId id="453" r:id="rId164"/>
    <p:sldId id="346" r:id="rId165"/>
    <p:sldId id="349" r:id="rId166"/>
    <p:sldId id="352" r:id="rId167"/>
    <p:sldId id="354" r:id="rId168"/>
    <p:sldId id="362" r:id="rId169"/>
    <p:sldId id="366" r:id="rId170"/>
    <p:sldId id="368" r:id="rId171"/>
    <p:sldId id="370" r:id="rId172"/>
    <p:sldId id="371" r:id="rId173"/>
    <p:sldId id="373" r:id="rId174"/>
    <p:sldId id="375" r:id="rId175"/>
    <p:sldId id="455" r:id="rId176"/>
    <p:sldId id="391" r:id="rId177"/>
    <p:sldId id="386" r:id="rId178"/>
    <p:sldId id="462" r:id="rId179"/>
    <p:sldId id="282" r:id="rId180"/>
    <p:sldId id="283" r:id="rId181"/>
    <p:sldId id="388" r:id="rId182"/>
    <p:sldId id="390" r:id="rId183"/>
    <p:sldId id="379" r:id="rId184"/>
    <p:sldId id="381" r:id="rId185"/>
    <p:sldId id="383" r:id="rId186"/>
    <p:sldId id="385" r:id="rId187"/>
    <p:sldId id="456" r:id="rId188"/>
    <p:sldId id="399" r:id="rId189"/>
    <p:sldId id="401" r:id="rId190"/>
    <p:sldId id="403" r:id="rId191"/>
    <p:sldId id="405" r:id="rId192"/>
    <p:sldId id="411" r:id="rId193"/>
    <p:sldId id="413" r:id="rId194"/>
    <p:sldId id="458" r:id="rId195"/>
    <p:sldId id="457" r:id="rId196"/>
    <p:sldId id="418" r:id="rId197"/>
    <p:sldId id="419" r:id="rId198"/>
    <p:sldId id="421" r:id="rId199"/>
    <p:sldId id="442" r:id="rId200"/>
    <p:sldId id="465" r:id="rId201"/>
    <p:sldId id="437" r:id="rId202"/>
    <p:sldId id="440" r:id="rId203"/>
    <p:sldId id="425" r:id="rId204"/>
    <p:sldId id="427" r:id="rId205"/>
    <p:sldId id="429" r:id="rId206"/>
    <p:sldId id="431" r:id="rId207"/>
    <p:sldId id="433" r:id="rId208"/>
    <p:sldId id="436" r:id="rId209"/>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142" autoAdjust="0"/>
  </p:normalViewPr>
  <p:slideViewPr>
    <p:cSldViewPr>
      <p:cViewPr>
        <p:scale>
          <a:sx n="60" d="100"/>
          <a:sy n="60" d="100"/>
        </p:scale>
        <p:origin x="2436" y="1176"/>
      </p:cViewPr>
      <p:guideLst>
        <p:guide orient="horz" pos="214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0.xml"/><Relationship Id="rId159" Type="http://schemas.openxmlformats.org/officeDocument/2006/relationships/slide" Target="slides/slide31.xml"/><Relationship Id="rId170" Type="http://schemas.openxmlformats.org/officeDocument/2006/relationships/slide" Target="slides/slide42.xml"/><Relationship Id="rId191" Type="http://schemas.openxmlformats.org/officeDocument/2006/relationships/slide" Target="slides/slide63.xml"/><Relationship Id="rId205" Type="http://schemas.openxmlformats.org/officeDocument/2006/relationships/slide" Target="slides/slide77.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Master" Target="slideMasters/slideMaster3.xml"/><Relationship Id="rId149" Type="http://schemas.openxmlformats.org/officeDocument/2006/relationships/slide" Target="slides/slide2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32.xml"/><Relationship Id="rId181" Type="http://schemas.openxmlformats.org/officeDocument/2006/relationships/slide" Target="slides/slide53.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slide" Target="slides/slide11.xml"/><Relationship Id="rId85" Type="http://schemas.openxmlformats.org/officeDocument/2006/relationships/customXml" Target="../customXml/item85.xml"/><Relationship Id="rId150" Type="http://schemas.openxmlformats.org/officeDocument/2006/relationships/slide" Target="slides/slide22.xml"/><Relationship Id="rId171" Type="http://schemas.openxmlformats.org/officeDocument/2006/relationships/slide" Target="slides/slide43.xml"/><Relationship Id="rId192" Type="http://schemas.openxmlformats.org/officeDocument/2006/relationships/slide" Target="slides/slide64.xml"/><Relationship Id="rId206" Type="http://schemas.openxmlformats.org/officeDocument/2006/relationships/slide" Target="slides/slide78.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slide" Target="slides/slide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slide" Target="slides/slide12.xml"/><Relationship Id="rId161" Type="http://schemas.openxmlformats.org/officeDocument/2006/relationships/slide" Target="slides/slide33.xml"/><Relationship Id="rId182" Type="http://schemas.openxmlformats.org/officeDocument/2006/relationships/slide" Target="slides/slide54.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slide" Target="slides/slide2.xml"/><Relationship Id="rId151" Type="http://schemas.openxmlformats.org/officeDocument/2006/relationships/slide" Target="slides/slide23.xml"/><Relationship Id="rId172" Type="http://schemas.openxmlformats.org/officeDocument/2006/relationships/slide" Target="slides/slide44.xml"/><Relationship Id="rId193" Type="http://schemas.openxmlformats.org/officeDocument/2006/relationships/slide" Target="slides/slide65.xml"/><Relationship Id="rId207" Type="http://schemas.openxmlformats.org/officeDocument/2006/relationships/slide" Target="slides/slide79.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slide" Target="slides/slide13.xml"/><Relationship Id="rId7" Type="http://schemas.openxmlformats.org/officeDocument/2006/relationships/customXml" Target="../customXml/item7.xml"/><Relationship Id="rId162" Type="http://schemas.openxmlformats.org/officeDocument/2006/relationships/slide" Target="slides/slide34.xml"/><Relationship Id="rId183" Type="http://schemas.openxmlformats.org/officeDocument/2006/relationships/slide" Target="slides/slide55.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slide" Target="slides/slide3.xml"/><Relationship Id="rId152" Type="http://schemas.openxmlformats.org/officeDocument/2006/relationships/slide" Target="slides/slide24.xml"/><Relationship Id="rId173" Type="http://schemas.openxmlformats.org/officeDocument/2006/relationships/slide" Target="slides/slide45.xml"/><Relationship Id="rId194" Type="http://schemas.openxmlformats.org/officeDocument/2006/relationships/slide" Target="slides/slide66.xml"/><Relationship Id="rId208" Type="http://schemas.openxmlformats.org/officeDocument/2006/relationships/slide" Target="slides/slide80.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Master" Target="slideMasters/slideMaster1.xml"/><Relationship Id="rId147" Type="http://schemas.openxmlformats.org/officeDocument/2006/relationships/slide" Target="slides/slide19.xml"/><Relationship Id="rId168" Type="http://schemas.openxmlformats.org/officeDocument/2006/relationships/slide" Target="slides/slide4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4.xml"/><Relationship Id="rId163" Type="http://schemas.openxmlformats.org/officeDocument/2006/relationships/slide" Target="slides/slide35.xml"/><Relationship Id="rId184" Type="http://schemas.openxmlformats.org/officeDocument/2006/relationships/slide" Target="slides/slide56.xml"/><Relationship Id="rId189" Type="http://schemas.openxmlformats.org/officeDocument/2006/relationships/slide" Target="slides/slide61.xml"/><Relationship Id="rId3" Type="http://schemas.openxmlformats.org/officeDocument/2006/relationships/customXml" Target="../customXml/item3.xml"/><Relationship Id="rId214" Type="http://schemas.openxmlformats.org/officeDocument/2006/relationships/tableStyles" Target="tableStyles.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9.xml"/><Relationship Id="rId158" Type="http://schemas.openxmlformats.org/officeDocument/2006/relationships/slide" Target="slides/slide30.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4.xml"/><Relationship Id="rId153" Type="http://schemas.openxmlformats.org/officeDocument/2006/relationships/slide" Target="slides/slide25.xml"/><Relationship Id="rId174" Type="http://schemas.openxmlformats.org/officeDocument/2006/relationships/slide" Target="slides/slide46.xml"/><Relationship Id="rId179" Type="http://schemas.openxmlformats.org/officeDocument/2006/relationships/slide" Target="slides/slide51.xml"/><Relationship Id="rId195" Type="http://schemas.openxmlformats.org/officeDocument/2006/relationships/slide" Target="slides/slide67.xml"/><Relationship Id="rId209" Type="http://schemas.openxmlformats.org/officeDocument/2006/relationships/slide" Target="slides/slide81.xml"/><Relationship Id="rId190" Type="http://schemas.openxmlformats.org/officeDocument/2006/relationships/slide" Target="slides/slide62.xml"/><Relationship Id="rId204" Type="http://schemas.openxmlformats.org/officeDocument/2006/relationships/slide" Target="slides/slide7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Master" Target="slideMasters/slideMaster2.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15.xml"/><Relationship Id="rId148" Type="http://schemas.openxmlformats.org/officeDocument/2006/relationships/slide" Target="slides/slide20.xml"/><Relationship Id="rId164" Type="http://schemas.openxmlformats.org/officeDocument/2006/relationships/slide" Target="slides/slide36.xml"/><Relationship Id="rId169" Type="http://schemas.openxmlformats.org/officeDocument/2006/relationships/slide" Target="slides/slide41.xml"/><Relationship Id="rId185" Type="http://schemas.openxmlformats.org/officeDocument/2006/relationships/slide" Target="slides/slide57.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52.xml"/><Relationship Id="rId210" Type="http://schemas.openxmlformats.org/officeDocument/2006/relationships/notesMaster" Target="notesMasters/notesMaster1.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5.xml"/><Relationship Id="rId154" Type="http://schemas.openxmlformats.org/officeDocument/2006/relationships/slide" Target="slides/slide26.xml"/><Relationship Id="rId175" Type="http://schemas.openxmlformats.org/officeDocument/2006/relationships/slide" Target="slides/slide47.xml"/><Relationship Id="rId196" Type="http://schemas.openxmlformats.org/officeDocument/2006/relationships/slide" Target="slides/slide68.xml"/><Relationship Id="rId200" Type="http://schemas.openxmlformats.org/officeDocument/2006/relationships/slide" Target="slides/slide72.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slide" Target="slides/slide16.xml"/><Relationship Id="rId90" Type="http://schemas.openxmlformats.org/officeDocument/2006/relationships/customXml" Target="../customXml/item90.xml"/><Relationship Id="rId165" Type="http://schemas.openxmlformats.org/officeDocument/2006/relationships/slide" Target="slides/slide37.xml"/><Relationship Id="rId186" Type="http://schemas.openxmlformats.org/officeDocument/2006/relationships/slide" Target="slides/slide58.xml"/><Relationship Id="rId211" Type="http://schemas.openxmlformats.org/officeDocument/2006/relationships/presProps" Target="presProp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6.xml"/><Relationship Id="rId80" Type="http://schemas.openxmlformats.org/officeDocument/2006/relationships/customXml" Target="../customXml/item80.xml"/><Relationship Id="rId155" Type="http://schemas.openxmlformats.org/officeDocument/2006/relationships/slide" Target="slides/slide27.xml"/><Relationship Id="rId176" Type="http://schemas.openxmlformats.org/officeDocument/2006/relationships/slide" Target="slides/slide48.xml"/><Relationship Id="rId197" Type="http://schemas.openxmlformats.org/officeDocument/2006/relationships/slide" Target="slides/slide69.xml"/><Relationship Id="rId201" Type="http://schemas.openxmlformats.org/officeDocument/2006/relationships/slide" Target="slides/slide73.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slide" Target="slides/slide17.xml"/><Relationship Id="rId166" Type="http://schemas.openxmlformats.org/officeDocument/2006/relationships/slide" Target="slides/slide38.xml"/><Relationship Id="rId187" Type="http://schemas.openxmlformats.org/officeDocument/2006/relationships/slide" Target="slides/slide59.xml"/><Relationship Id="rId1" Type="http://schemas.openxmlformats.org/officeDocument/2006/relationships/customXml" Target="../customXml/item1.xml"/><Relationship Id="rId212" Type="http://schemas.openxmlformats.org/officeDocument/2006/relationships/viewProps" Target="viewProps.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slide" Target="slides/slide7.xml"/><Relationship Id="rId156" Type="http://schemas.openxmlformats.org/officeDocument/2006/relationships/slide" Target="slides/slide28.xml"/><Relationship Id="rId177" Type="http://schemas.openxmlformats.org/officeDocument/2006/relationships/slide" Target="slides/slide49.xml"/><Relationship Id="rId198" Type="http://schemas.openxmlformats.org/officeDocument/2006/relationships/slide" Target="slides/slide70.xml"/><Relationship Id="rId202" Type="http://schemas.openxmlformats.org/officeDocument/2006/relationships/slide" Target="slides/slide74.xml"/><Relationship Id="rId18" Type="http://schemas.openxmlformats.org/officeDocument/2006/relationships/customXml" Target="../customXml/item18.xml"/><Relationship Id="rId39" Type="http://schemas.openxmlformats.org/officeDocument/2006/relationships/customXml" Target="../customXml/item39.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slide" Target="slides/slide18.xml"/><Relationship Id="rId167" Type="http://schemas.openxmlformats.org/officeDocument/2006/relationships/slide" Target="slides/slide39.xml"/><Relationship Id="rId188" Type="http://schemas.openxmlformats.org/officeDocument/2006/relationships/slide" Target="slides/slide60.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customXml" Target="../customXml/item29.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slide" Target="slides/slide8.xml"/><Relationship Id="rId157" Type="http://schemas.openxmlformats.org/officeDocument/2006/relationships/slide" Target="slides/slide29.xml"/><Relationship Id="rId178" Type="http://schemas.openxmlformats.org/officeDocument/2006/relationships/slide" Target="slides/slide50.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slide" Target="slides/slide71.xml"/><Relationship Id="rId203"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2025/9/7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03009-9766-5D6A-B8C9-2CDFB2FE45F2}"/>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8FC4DEE2-E3F6-4D55-8496-8F16DEE31CF3}"/>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32069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243975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FC42D-9E8B-75C7-92B3-DA072FE5C10C}"/>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3A215C37-1D78-2971-0BE6-08A364B65D8F}"/>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0508905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2025/9/7</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19A9AE-DFF2-479B-AF37-FAA367F55B3D}" type="datetimeFigureOut">
              <a:rPr lang="zh-CN" altLang="en-US" smtClean="0"/>
              <a:t>2025/9/7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8935AA-09F9-4C1A-89F2-CB34E0111C49}" type="slidenum">
              <a:rPr lang="zh-CN" altLang="en-US" smtClean="0"/>
              <a:t>‹#›</a:t>
            </a:fld>
            <a:endParaRPr lang="zh-CN" altLang="en-US"/>
          </a:p>
        </p:txBody>
      </p:sp>
    </p:spTree>
    <p:extLst>
      <p:ext uri="{BB962C8B-B14F-4D97-AF65-F5344CB8AC3E}">
        <p14:creationId xmlns:p14="http://schemas.microsoft.com/office/powerpoint/2010/main" val="392511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 Target="../slides/slide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6"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wmf"/><Relationship Id="rId11" Type="http://schemas.openxmlformats.org/officeDocument/2006/relationships/image" Target="../media/image31.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27.wmf"/><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1.bin"/><Relationship Id="rId18" Type="http://schemas.openxmlformats.org/officeDocument/2006/relationships/oleObject" Target="../embeddings/oleObject13.bin"/><Relationship Id="rId26" Type="http://schemas.openxmlformats.org/officeDocument/2006/relationships/oleObject" Target="../embeddings/oleObject17.bin"/><Relationship Id="rId3" Type="http://schemas.openxmlformats.org/officeDocument/2006/relationships/oleObject" Target="../embeddings/oleObject6.bin"/><Relationship Id="rId21" Type="http://schemas.openxmlformats.org/officeDocument/2006/relationships/image" Target="../media/image41.wmf"/><Relationship Id="rId7" Type="http://schemas.openxmlformats.org/officeDocument/2006/relationships/oleObject" Target="../embeddings/oleObject8.bin"/><Relationship Id="rId12" Type="http://schemas.openxmlformats.org/officeDocument/2006/relationships/image" Target="../media/image36.wmf"/><Relationship Id="rId17" Type="http://schemas.openxmlformats.org/officeDocument/2006/relationships/image" Target="../media/image39.wmf"/><Relationship Id="rId25" Type="http://schemas.openxmlformats.org/officeDocument/2006/relationships/image" Target="../media/image43.wmf"/><Relationship Id="rId2" Type="http://schemas.openxmlformats.org/officeDocument/2006/relationships/notesSlide" Target="../notesSlides/notesSlide10.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45.wmf"/><Relationship Id="rId1" Type="http://schemas.openxmlformats.org/officeDocument/2006/relationships/slideLayout" Target="../slideLayouts/slideLayout5.xml"/><Relationship Id="rId6" Type="http://schemas.openxmlformats.org/officeDocument/2006/relationships/image" Target="../media/image33.wmf"/><Relationship Id="rId11" Type="http://schemas.openxmlformats.org/officeDocument/2006/relationships/oleObject" Target="../embeddings/oleObject10.bin"/><Relationship Id="rId24" Type="http://schemas.openxmlformats.org/officeDocument/2006/relationships/oleObject" Target="../embeddings/oleObject16.bin"/><Relationship Id="rId5" Type="http://schemas.openxmlformats.org/officeDocument/2006/relationships/oleObject" Target="../embeddings/oleObject7.bin"/><Relationship Id="rId15" Type="http://schemas.openxmlformats.org/officeDocument/2006/relationships/image" Target="../media/image38.jpeg"/><Relationship Id="rId23" Type="http://schemas.openxmlformats.org/officeDocument/2006/relationships/image" Target="../media/image42.wmf"/><Relationship Id="rId28" Type="http://schemas.openxmlformats.org/officeDocument/2006/relationships/oleObject" Target="../embeddings/oleObject18.bin"/><Relationship Id="rId10" Type="http://schemas.openxmlformats.org/officeDocument/2006/relationships/image" Target="../media/image35.wmf"/><Relationship Id="rId19" Type="http://schemas.openxmlformats.org/officeDocument/2006/relationships/image" Target="../media/image40.wmf"/><Relationship Id="rId4" Type="http://schemas.openxmlformats.org/officeDocument/2006/relationships/image" Target="../media/image32.wmf"/><Relationship Id="rId9" Type="http://schemas.openxmlformats.org/officeDocument/2006/relationships/oleObject" Target="../embeddings/oleObject9.bin"/><Relationship Id="rId14" Type="http://schemas.openxmlformats.org/officeDocument/2006/relationships/image" Target="../media/image37.wmf"/><Relationship Id="rId22" Type="http://schemas.openxmlformats.org/officeDocument/2006/relationships/oleObject" Target="../embeddings/oleObject15.bin"/><Relationship Id="rId27" Type="http://schemas.openxmlformats.org/officeDocument/2006/relationships/image" Target="../media/image4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8.w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8.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6.jpe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wmf"/><Relationship Id="rId11" Type="http://schemas.openxmlformats.org/officeDocument/2006/relationships/image" Target="../media/image54.jpeg"/><Relationship Id="rId5" Type="http://schemas.openxmlformats.org/officeDocument/2006/relationships/oleObject" Target="../embeddings/oleObject21.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8.xml"/><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4.xml"/><Relationship Id="rId11" Type="http://schemas.openxmlformats.org/officeDocument/2006/relationships/slide" Target="slide24.xml"/><Relationship Id="rId5" Type="http://schemas.openxmlformats.org/officeDocument/2006/relationships/slide" Target="slide11.xml"/><Relationship Id="rId15" Type="http://schemas.openxmlformats.org/officeDocument/2006/relationships/slide" Target="slide67.xml"/><Relationship Id="rId10" Type="http://schemas.openxmlformats.org/officeDocument/2006/relationships/image" Target="../media/image3.png"/><Relationship Id="rId4" Type="http://schemas.openxmlformats.org/officeDocument/2006/relationships/slide" Target="slide7.xml"/><Relationship Id="rId9" Type="http://schemas.openxmlformats.org/officeDocument/2006/relationships/slide" Target="slide18.xml"/><Relationship Id="rId14" Type="http://schemas.openxmlformats.org/officeDocument/2006/relationships/slide" Target="slide60.xml"/></Relationships>
</file>

<file path=ppt/slides/_rels/slide20.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8.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62.jpeg"/><Relationship Id="rId2" Type="http://schemas.openxmlformats.org/officeDocument/2006/relationships/notesSlide" Target="../notesSlides/notesSlide16.xml"/><Relationship Id="rId16" Type="http://schemas.openxmlformats.org/officeDocument/2006/relationships/image" Target="../media/image64.wmf"/><Relationship Id="rId1" Type="http://schemas.openxmlformats.org/officeDocument/2006/relationships/slideLayout" Target="../slideLayouts/slideLayout5.xml"/><Relationship Id="rId6" Type="http://schemas.openxmlformats.org/officeDocument/2006/relationships/image" Target="../media/image58.wmf"/><Relationship Id="rId11" Type="http://schemas.openxmlformats.org/officeDocument/2006/relationships/image" Target="../media/image61.jpeg"/><Relationship Id="rId5" Type="http://schemas.openxmlformats.org/officeDocument/2006/relationships/oleObject" Target="../embeddings/oleObject25.bin"/><Relationship Id="rId15" Type="http://schemas.openxmlformats.org/officeDocument/2006/relationships/oleObject" Target="../embeddings/oleObject2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7.bin"/><Relationship Id="rId14" Type="http://schemas.openxmlformats.org/officeDocument/2006/relationships/image" Target="../media/image63.wmf"/></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7.wmf"/><Relationship Id="rId5" Type="http://schemas.openxmlformats.org/officeDocument/2006/relationships/oleObject" Target="../embeddings/oleObject31.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3.jpeg"/><Relationship Id="rId4" Type="http://schemas.openxmlformats.org/officeDocument/2006/relationships/image" Target="../media/image72.jpeg"/></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2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0.jpeg"/></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87.wmf"/><Relationship Id="rId18" Type="http://schemas.openxmlformats.org/officeDocument/2006/relationships/oleObject" Target="../embeddings/oleObject41.bin"/><Relationship Id="rId3" Type="http://schemas.openxmlformats.org/officeDocument/2006/relationships/image" Target="../media/image82.jpeg"/><Relationship Id="rId7" Type="http://schemas.openxmlformats.org/officeDocument/2006/relationships/image" Target="../media/image84.wmf"/><Relationship Id="rId12" Type="http://schemas.openxmlformats.org/officeDocument/2006/relationships/oleObject" Target="../embeddings/oleObject38.bin"/><Relationship Id="rId17" Type="http://schemas.openxmlformats.org/officeDocument/2006/relationships/image" Target="../media/image89.wmf"/><Relationship Id="rId2" Type="http://schemas.openxmlformats.org/officeDocument/2006/relationships/notesSlide" Target="../notesSlides/notesSlide24.xml"/><Relationship Id="rId16" Type="http://schemas.openxmlformats.org/officeDocument/2006/relationships/oleObject" Target="../embeddings/oleObject40.bin"/><Relationship Id="rId1" Type="http://schemas.openxmlformats.org/officeDocument/2006/relationships/slideLayout" Target="../slideLayouts/slideLayout5.xml"/><Relationship Id="rId6" Type="http://schemas.openxmlformats.org/officeDocument/2006/relationships/oleObject" Target="../embeddings/oleObject35.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wmf"/><Relationship Id="rId10" Type="http://schemas.openxmlformats.org/officeDocument/2006/relationships/oleObject" Target="../embeddings/oleObject37.bin"/><Relationship Id="rId19" Type="http://schemas.openxmlformats.org/officeDocument/2006/relationships/image" Target="../media/image90.wmf"/><Relationship Id="rId4" Type="http://schemas.openxmlformats.org/officeDocument/2006/relationships/oleObject" Target="../embeddings/oleObject34.bin"/><Relationship Id="rId9" Type="http://schemas.openxmlformats.org/officeDocument/2006/relationships/image" Target="../media/image85.wmf"/><Relationship Id="rId14" Type="http://schemas.openxmlformats.org/officeDocument/2006/relationships/oleObject" Target="../embeddings/oleObject39.bin"/></Relationships>
</file>

<file path=ppt/slides/_rels/slide3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95.jpeg"/><Relationship Id="rId7" Type="http://schemas.openxmlformats.org/officeDocument/2006/relationships/image" Target="../media/image97.wmf"/><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oleObject" Target="../embeddings/oleObject43.bin"/><Relationship Id="rId5" Type="http://schemas.openxmlformats.org/officeDocument/2006/relationships/image" Target="../media/image96.wmf"/><Relationship Id="rId4" Type="http://schemas.openxmlformats.org/officeDocument/2006/relationships/oleObject" Target="../embeddings/oleObject42.bin"/><Relationship Id="rId9" Type="http://schemas.openxmlformats.org/officeDocument/2006/relationships/image" Target="../media/image98.wmf"/></Relationships>
</file>

<file path=ppt/slides/_rels/slide33.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50.bin"/><Relationship Id="rId18" Type="http://schemas.openxmlformats.org/officeDocument/2006/relationships/image" Target="../media/image106.wmf"/><Relationship Id="rId26" Type="http://schemas.openxmlformats.org/officeDocument/2006/relationships/image" Target="../media/image111.jpeg"/><Relationship Id="rId3" Type="http://schemas.openxmlformats.org/officeDocument/2006/relationships/oleObject" Target="../embeddings/oleObject45.bin"/><Relationship Id="rId21" Type="http://schemas.openxmlformats.org/officeDocument/2006/relationships/oleObject" Target="../embeddings/oleObject54.bin"/><Relationship Id="rId7" Type="http://schemas.openxmlformats.org/officeDocument/2006/relationships/oleObject" Target="../embeddings/oleObject47.bin"/><Relationship Id="rId12" Type="http://schemas.openxmlformats.org/officeDocument/2006/relationships/image" Target="../media/image103.wmf"/><Relationship Id="rId17" Type="http://schemas.openxmlformats.org/officeDocument/2006/relationships/oleObject" Target="../embeddings/oleObject52.bin"/><Relationship Id="rId25" Type="http://schemas.openxmlformats.org/officeDocument/2006/relationships/image" Target="../media/image110.jpeg"/><Relationship Id="rId2" Type="http://schemas.openxmlformats.org/officeDocument/2006/relationships/notesSlide" Target="../notesSlides/notesSlide27.xml"/><Relationship Id="rId16" Type="http://schemas.openxmlformats.org/officeDocument/2006/relationships/image" Target="../media/image105.wmf"/><Relationship Id="rId20" Type="http://schemas.openxmlformats.org/officeDocument/2006/relationships/image" Target="../media/image107.wmf"/><Relationship Id="rId1" Type="http://schemas.openxmlformats.org/officeDocument/2006/relationships/slideLayout" Target="../slideLayouts/slideLayout5.xml"/><Relationship Id="rId6" Type="http://schemas.openxmlformats.org/officeDocument/2006/relationships/image" Target="../media/image100.wmf"/><Relationship Id="rId11" Type="http://schemas.openxmlformats.org/officeDocument/2006/relationships/oleObject" Target="../embeddings/oleObject49.bin"/><Relationship Id="rId24" Type="http://schemas.openxmlformats.org/officeDocument/2006/relationships/image" Target="../media/image109.wmf"/><Relationship Id="rId5" Type="http://schemas.openxmlformats.org/officeDocument/2006/relationships/oleObject" Target="../embeddings/oleObject46.bin"/><Relationship Id="rId15" Type="http://schemas.openxmlformats.org/officeDocument/2006/relationships/oleObject" Target="../embeddings/oleObject51.bin"/><Relationship Id="rId23" Type="http://schemas.openxmlformats.org/officeDocument/2006/relationships/oleObject" Target="../embeddings/oleObject55.bin"/><Relationship Id="rId10" Type="http://schemas.openxmlformats.org/officeDocument/2006/relationships/image" Target="../media/image102.wmf"/><Relationship Id="rId19" Type="http://schemas.openxmlformats.org/officeDocument/2006/relationships/oleObject" Target="../embeddings/oleObject53.bin"/><Relationship Id="rId4" Type="http://schemas.openxmlformats.org/officeDocument/2006/relationships/image" Target="../media/image99.wmf"/><Relationship Id="rId9" Type="http://schemas.openxmlformats.org/officeDocument/2006/relationships/oleObject" Target="../embeddings/oleObject48.bin"/><Relationship Id="rId14" Type="http://schemas.openxmlformats.org/officeDocument/2006/relationships/image" Target="../media/image104.wmf"/><Relationship Id="rId22" Type="http://schemas.openxmlformats.org/officeDocument/2006/relationships/image" Target="../media/image108.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oleObject" Target="../embeddings/oleObject56.bin"/><Relationship Id="rId7" Type="http://schemas.openxmlformats.org/officeDocument/2006/relationships/image" Target="../media/image115.wm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oleObject" Target="../embeddings/oleObject57.bin"/><Relationship Id="rId5" Type="http://schemas.openxmlformats.org/officeDocument/2006/relationships/image" Target="../media/image114.jpeg"/><Relationship Id="rId4" Type="http://schemas.openxmlformats.org/officeDocument/2006/relationships/image" Target="../media/image113.wmf"/><Relationship Id="rId9" Type="http://schemas.openxmlformats.org/officeDocument/2006/relationships/image" Target="../media/image116.wmf"/></Relationships>
</file>

<file path=ppt/slides/_rels/slide38.xml.rels><?xml version="1.0" encoding="UTF-8" standalone="yes"?>
<Relationships xmlns="http://schemas.openxmlformats.org/package/2006/relationships"><Relationship Id="rId3" Type="http://schemas.openxmlformats.org/officeDocument/2006/relationships/image" Target="../media/image117.jpeg"/><Relationship Id="rId7" Type="http://schemas.openxmlformats.org/officeDocument/2006/relationships/image" Target="../media/image119.w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oleObject" Target="../embeddings/oleObject60.bin"/><Relationship Id="rId5" Type="http://schemas.openxmlformats.org/officeDocument/2006/relationships/image" Target="../media/image118.wmf"/><Relationship Id="rId4" Type="http://schemas.openxmlformats.org/officeDocument/2006/relationships/oleObject" Target="../embeddings/oleObject5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25.wmf"/><Relationship Id="rId3" Type="http://schemas.openxmlformats.org/officeDocument/2006/relationships/image" Target="../media/image120.jpeg"/><Relationship Id="rId7" Type="http://schemas.openxmlformats.org/officeDocument/2006/relationships/image" Target="../media/image122.wmf"/><Relationship Id="rId12" Type="http://schemas.openxmlformats.org/officeDocument/2006/relationships/oleObject" Target="../embeddings/oleObject65.bin"/><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oleObject" Target="../embeddings/oleObject62.bin"/><Relationship Id="rId11" Type="http://schemas.openxmlformats.org/officeDocument/2006/relationships/image" Target="../media/image124.wmf"/><Relationship Id="rId5" Type="http://schemas.openxmlformats.org/officeDocument/2006/relationships/image" Target="../media/image121.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12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130.wmf"/><Relationship Id="rId17" Type="http://schemas.openxmlformats.org/officeDocument/2006/relationships/image" Target="../media/image133.jpeg"/><Relationship Id="rId2" Type="http://schemas.openxmlformats.org/officeDocument/2006/relationships/notesSlide" Target="../notesSlides/notesSlide33.xml"/><Relationship Id="rId16" Type="http://schemas.openxmlformats.org/officeDocument/2006/relationships/image" Target="../media/image132.wmf"/><Relationship Id="rId1" Type="http://schemas.openxmlformats.org/officeDocument/2006/relationships/slideLayout" Target="../slideLayouts/slideLayout5.xml"/><Relationship Id="rId6" Type="http://schemas.openxmlformats.org/officeDocument/2006/relationships/image" Target="../media/image127.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69.bin"/><Relationship Id="rId14" Type="http://schemas.openxmlformats.org/officeDocument/2006/relationships/image" Target="../media/image131.wmf"/></Relationships>
</file>

<file path=ppt/slides/_rels/slide41.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image" Target="../media/image139.wmf"/><Relationship Id="rId18" Type="http://schemas.openxmlformats.org/officeDocument/2006/relationships/oleObject" Target="../embeddings/oleObject80.bin"/><Relationship Id="rId3" Type="http://schemas.openxmlformats.org/officeDocument/2006/relationships/oleObject" Target="../embeddings/oleObject73.bin"/><Relationship Id="rId21" Type="http://schemas.openxmlformats.org/officeDocument/2006/relationships/image" Target="../media/image143.wmf"/><Relationship Id="rId7" Type="http://schemas.openxmlformats.org/officeDocument/2006/relationships/oleObject" Target="../embeddings/oleObject75.bin"/><Relationship Id="rId12" Type="http://schemas.openxmlformats.org/officeDocument/2006/relationships/oleObject" Target="../embeddings/oleObject77.bin"/><Relationship Id="rId17" Type="http://schemas.openxmlformats.org/officeDocument/2006/relationships/image" Target="../media/image141.wmf"/><Relationship Id="rId2" Type="http://schemas.openxmlformats.org/officeDocument/2006/relationships/notesSlide" Target="../notesSlides/notesSlide34.xml"/><Relationship Id="rId16" Type="http://schemas.openxmlformats.org/officeDocument/2006/relationships/oleObject" Target="../embeddings/oleObject79.bin"/><Relationship Id="rId20" Type="http://schemas.openxmlformats.org/officeDocument/2006/relationships/oleObject" Target="../embeddings/oleObject81.bin"/><Relationship Id="rId1" Type="http://schemas.openxmlformats.org/officeDocument/2006/relationships/slideLayout" Target="../slideLayouts/slideLayout5.xml"/><Relationship Id="rId6" Type="http://schemas.openxmlformats.org/officeDocument/2006/relationships/image" Target="../media/image135.wmf"/><Relationship Id="rId11" Type="http://schemas.openxmlformats.org/officeDocument/2006/relationships/image" Target="../media/image138.jpeg"/><Relationship Id="rId5" Type="http://schemas.openxmlformats.org/officeDocument/2006/relationships/oleObject" Target="../embeddings/oleObject74.bin"/><Relationship Id="rId15" Type="http://schemas.openxmlformats.org/officeDocument/2006/relationships/image" Target="../media/image140.wmf"/><Relationship Id="rId10" Type="http://schemas.openxmlformats.org/officeDocument/2006/relationships/image" Target="../media/image137.wmf"/><Relationship Id="rId19" Type="http://schemas.openxmlformats.org/officeDocument/2006/relationships/image" Target="../media/image142.wmf"/><Relationship Id="rId4" Type="http://schemas.openxmlformats.org/officeDocument/2006/relationships/image" Target="../media/image134.wmf"/><Relationship Id="rId9" Type="http://schemas.openxmlformats.org/officeDocument/2006/relationships/oleObject" Target="../embeddings/oleObject76.bin"/><Relationship Id="rId14"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8" Type="http://schemas.openxmlformats.org/officeDocument/2006/relationships/image" Target="../media/image146.wmf"/><Relationship Id="rId13" Type="http://schemas.openxmlformats.org/officeDocument/2006/relationships/oleObject" Target="../embeddings/oleObject87.bin"/><Relationship Id="rId18" Type="http://schemas.openxmlformats.org/officeDocument/2006/relationships/image" Target="../media/image151.wmf"/><Relationship Id="rId26" Type="http://schemas.openxmlformats.org/officeDocument/2006/relationships/image" Target="../media/image156.jpeg"/><Relationship Id="rId3" Type="http://schemas.openxmlformats.org/officeDocument/2006/relationships/oleObject" Target="../embeddings/oleObject82.bin"/><Relationship Id="rId21" Type="http://schemas.openxmlformats.org/officeDocument/2006/relationships/oleObject" Target="../embeddings/oleObject91.bin"/><Relationship Id="rId7" Type="http://schemas.openxmlformats.org/officeDocument/2006/relationships/oleObject" Target="../embeddings/oleObject84.bin"/><Relationship Id="rId12" Type="http://schemas.openxmlformats.org/officeDocument/2006/relationships/image" Target="../media/image148.wmf"/><Relationship Id="rId17" Type="http://schemas.openxmlformats.org/officeDocument/2006/relationships/oleObject" Target="../embeddings/oleObject89.bin"/><Relationship Id="rId25" Type="http://schemas.openxmlformats.org/officeDocument/2006/relationships/image" Target="../media/image155.jpeg"/><Relationship Id="rId2" Type="http://schemas.openxmlformats.org/officeDocument/2006/relationships/notesSlide" Target="../notesSlides/notesSlide35.xml"/><Relationship Id="rId16" Type="http://schemas.openxmlformats.org/officeDocument/2006/relationships/image" Target="../media/image150.wmf"/><Relationship Id="rId20" Type="http://schemas.openxmlformats.org/officeDocument/2006/relationships/image" Target="../media/image152.wmf"/><Relationship Id="rId1" Type="http://schemas.openxmlformats.org/officeDocument/2006/relationships/slideLayout" Target="../slideLayouts/slideLayout5.xml"/><Relationship Id="rId6" Type="http://schemas.openxmlformats.org/officeDocument/2006/relationships/image" Target="../media/image145.wmf"/><Relationship Id="rId11" Type="http://schemas.openxmlformats.org/officeDocument/2006/relationships/oleObject" Target="../embeddings/oleObject86.bin"/><Relationship Id="rId24" Type="http://schemas.openxmlformats.org/officeDocument/2006/relationships/image" Target="../media/image154.wmf"/><Relationship Id="rId5" Type="http://schemas.openxmlformats.org/officeDocument/2006/relationships/oleObject" Target="../embeddings/oleObject83.bin"/><Relationship Id="rId15" Type="http://schemas.openxmlformats.org/officeDocument/2006/relationships/oleObject" Target="../embeddings/oleObject88.bin"/><Relationship Id="rId23" Type="http://schemas.openxmlformats.org/officeDocument/2006/relationships/oleObject" Target="../embeddings/oleObject92.bin"/><Relationship Id="rId10" Type="http://schemas.openxmlformats.org/officeDocument/2006/relationships/image" Target="../media/image147.wmf"/><Relationship Id="rId19" Type="http://schemas.openxmlformats.org/officeDocument/2006/relationships/oleObject" Target="../embeddings/oleObject90.bin"/><Relationship Id="rId4" Type="http://schemas.openxmlformats.org/officeDocument/2006/relationships/image" Target="../media/image144.wmf"/><Relationship Id="rId9" Type="http://schemas.openxmlformats.org/officeDocument/2006/relationships/oleObject" Target="../embeddings/oleObject85.bin"/><Relationship Id="rId14" Type="http://schemas.openxmlformats.org/officeDocument/2006/relationships/image" Target="../media/image149.wmf"/><Relationship Id="rId22" Type="http://schemas.openxmlformats.org/officeDocument/2006/relationships/image" Target="../media/image153.wmf"/></Relationships>
</file>

<file path=ppt/slides/_rels/slide4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image" Target="../media/image160.jpeg"/><Relationship Id="rId7" Type="http://schemas.openxmlformats.org/officeDocument/2006/relationships/image" Target="../media/image162.wmf"/><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oleObject" Target="../embeddings/oleObject94.bin"/><Relationship Id="rId11" Type="http://schemas.openxmlformats.org/officeDocument/2006/relationships/image" Target="../media/image164.wmf"/><Relationship Id="rId5" Type="http://schemas.openxmlformats.org/officeDocument/2006/relationships/image" Target="../media/image161.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63.wmf"/></Relationships>
</file>

<file path=ppt/slides/_rels/slide47.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102.bin"/><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69.wmf"/><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66.w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image" Target="../media/image171.jpeg"/><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00.bin"/><Relationship Id="rId14" Type="http://schemas.openxmlformats.org/officeDocument/2006/relationships/image" Target="../media/image17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77.wmf"/><Relationship Id="rId3" Type="http://schemas.openxmlformats.org/officeDocument/2006/relationships/image" Target="../media/image172.jpeg"/><Relationship Id="rId7" Type="http://schemas.openxmlformats.org/officeDocument/2006/relationships/image" Target="../media/image174.wmf"/><Relationship Id="rId12" Type="http://schemas.openxmlformats.org/officeDocument/2006/relationships/oleObject" Target="../embeddings/oleObject107.bin"/><Relationship Id="rId17" Type="http://schemas.openxmlformats.org/officeDocument/2006/relationships/image" Target="../media/image179.wmf"/><Relationship Id="rId2" Type="http://schemas.openxmlformats.org/officeDocument/2006/relationships/notesSlide" Target="../notesSlides/notesSlide41.xml"/><Relationship Id="rId16" Type="http://schemas.openxmlformats.org/officeDocument/2006/relationships/oleObject" Target="../embeddings/oleObject109.bin"/><Relationship Id="rId1" Type="http://schemas.openxmlformats.org/officeDocument/2006/relationships/slideLayout" Target="../slideLayouts/slideLayout5.xml"/><Relationship Id="rId6" Type="http://schemas.openxmlformats.org/officeDocument/2006/relationships/oleObject" Target="../embeddings/oleObject104.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75.wmf"/><Relationship Id="rId14" Type="http://schemas.openxmlformats.org/officeDocument/2006/relationships/oleObject" Target="../embeddings/oleObject108.bin"/></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85.wmf"/><Relationship Id="rId18" Type="http://schemas.openxmlformats.org/officeDocument/2006/relationships/oleObject" Target="../embeddings/oleObject117.bin"/><Relationship Id="rId3" Type="http://schemas.openxmlformats.org/officeDocument/2006/relationships/image" Target="../media/image180.jpeg"/><Relationship Id="rId21" Type="http://schemas.openxmlformats.org/officeDocument/2006/relationships/image" Target="../media/image189.wmf"/><Relationship Id="rId7" Type="http://schemas.openxmlformats.org/officeDocument/2006/relationships/image" Target="../media/image182.wmf"/><Relationship Id="rId12" Type="http://schemas.openxmlformats.org/officeDocument/2006/relationships/oleObject" Target="../embeddings/oleObject114.bin"/><Relationship Id="rId17" Type="http://schemas.openxmlformats.org/officeDocument/2006/relationships/image" Target="../media/image187.wmf"/><Relationship Id="rId2" Type="http://schemas.openxmlformats.org/officeDocument/2006/relationships/notesSlide" Target="../notesSlides/notesSlide42.xml"/><Relationship Id="rId16" Type="http://schemas.openxmlformats.org/officeDocument/2006/relationships/oleObject" Target="../embeddings/oleObject116.bin"/><Relationship Id="rId20" Type="http://schemas.openxmlformats.org/officeDocument/2006/relationships/oleObject" Target="../embeddings/oleObject118.bin"/><Relationship Id="rId1" Type="http://schemas.openxmlformats.org/officeDocument/2006/relationships/slideLayout" Target="../slideLayouts/slideLayout5.xml"/><Relationship Id="rId6" Type="http://schemas.openxmlformats.org/officeDocument/2006/relationships/oleObject" Target="../embeddings/oleObject111.bin"/><Relationship Id="rId11" Type="http://schemas.openxmlformats.org/officeDocument/2006/relationships/image" Target="../media/image184.wmf"/><Relationship Id="rId5" Type="http://schemas.openxmlformats.org/officeDocument/2006/relationships/image" Target="../media/image181.wmf"/><Relationship Id="rId15" Type="http://schemas.openxmlformats.org/officeDocument/2006/relationships/image" Target="../media/image186.wmf"/><Relationship Id="rId10" Type="http://schemas.openxmlformats.org/officeDocument/2006/relationships/oleObject" Target="../embeddings/oleObject113.bin"/><Relationship Id="rId19" Type="http://schemas.openxmlformats.org/officeDocument/2006/relationships/image" Target="../media/image188.wmf"/><Relationship Id="rId4" Type="http://schemas.openxmlformats.org/officeDocument/2006/relationships/oleObject" Target="../embeddings/oleObject110.bin"/><Relationship Id="rId9" Type="http://schemas.openxmlformats.org/officeDocument/2006/relationships/image" Target="../media/image183.wmf"/><Relationship Id="rId14" Type="http://schemas.openxmlformats.org/officeDocument/2006/relationships/oleObject" Target="../embeddings/oleObject115.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96.wmf"/><Relationship Id="rId18" Type="http://schemas.openxmlformats.org/officeDocument/2006/relationships/oleObject" Target="../embeddings/oleObject124.bin"/><Relationship Id="rId3" Type="http://schemas.openxmlformats.org/officeDocument/2006/relationships/notesSlide" Target="../notesSlides/notesSlide43.xml"/><Relationship Id="rId21" Type="http://schemas.openxmlformats.org/officeDocument/2006/relationships/image" Target="../media/image200.wmf"/><Relationship Id="rId7" Type="http://schemas.openxmlformats.org/officeDocument/2006/relationships/image" Target="../media/image193.jpeg"/><Relationship Id="rId12" Type="http://schemas.openxmlformats.org/officeDocument/2006/relationships/oleObject" Target="../embeddings/oleObject121.bin"/><Relationship Id="rId17" Type="http://schemas.openxmlformats.org/officeDocument/2006/relationships/image" Target="../media/image198.wmf"/><Relationship Id="rId2" Type="http://schemas.openxmlformats.org/officeDocument/2006/relationships/slideLayout" Target="../slideLayouts/slideLayout7.xml"/><Relationship Id="rId16" Type="http://schemas.openxmlformats.org/officeDocument/2006/relationships/oleObject" Target="../embeddings/oleObject123.bin"/><Relationship Id="rId20" Type="http://schemas.openxmlformats.org/officeDocument/2006/relationships/oleObject" Target="../embeddings/oleObject125.bin"/><Relationship Id="rId1" Type="http://schemas.openxmlformats.org/officeDocument/2006/relationships/customXml" Target="../../customXml/item123.xml"/><Relationship Id="rId6" Type="http://schemas.openxmlformats.org/officeDocument/2006/relationships/image" Target="../media/image192.jpeg"/><Relationship Id="rId11" Type="http://schemas.openxmlformats.org/officeDocument/2006/relationships/image" Target="../media/image195.wmf"/><Relationship Id="rId5" Type="http://schemas.openxmlformats.org/officeDocument/2006/relationships/image" Target="../media/image191.jpeg"/><Relationship Id="rId15" Type="http://schemas.openxmlformats.org/officeDocument/2006/relationships/image" Target="../media/image197.wmf"/><Relationship Id="rId10" Type="http://schemas.openxmlformats.org/officeDocument/2006/relationships/oleObject" Target="../embeddings/oleObject120.bin"/><Relationship Id="rId19" Type="http://schemas.openxmlformats.org/officeDocument/2006/relationships/image" Target="../media/image199.wmf"/><Relationship Id="rId4" Type="http://schemas.openxmlformats.org/officeDocument/2006/relationships/image" Target="../media/image190.jpeg"/><Relationship Id="rId9" Type="http://schemas.openxmlformats.org/officeDocument/2006/relationships/image" Target="../media/image194.wmf"/><Relationship Id="rId14" Type="http://schemas.openxmlformats.org/officeDocument/2006/relationships/oleObject" Target="../embeddings/oleObject122.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44.xml"/><Relationship Id="rId7" Type="http://schemas.openxmlformats.org/officeDocument/2006/relationships/image" Target="../media/image204.jpeg"/><Relationship Id="rId2" Type="http://schemas.openxmlformats.org/officeDocument/2006/relationships/slideLayout" Target="../slideLayouts/slideLayout7.xml"/><Relationship Id="rId1" Type="http://schemas.openxmlformats.org/officeDocument/2006/relationships/customXml" Target="../../customXml/item124.xml"/><Relationship Id="rId6" Type="http://schemas.openxmlformats.org/officeDocument/2006/relationships/image" Target="../media/image203.jpeg"/><Relationship Id="rId11" Type="http://schemas.openxmlformats.org/officeDocument/2006/relationships/image" Target="../media/image206.wmf"/><Relationship Id="rId5" Type="http://schemas.openxmlformats.org/officeDocument/2006/relationships/image" Target="../media/image202.jpeg"/><Relationship Id="rId10" Type="http://schemas.openxmlformats.org/officeDocument/2006/relationships/oleObject" Target="../embeddings/oleObject127.bin"/><Relationship Id="rId4" Type="http://schemas.openxmlformats.org/officeDocument/2006/relationships/image" Target="../media/image201.jpeg"/><Relationship Id="rId9" Type="http://schemas.openxmlformats.org/officeDocument/2006/relationships/image" Target="../media/image205.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213.wmf"/><Relationship Id="rId3" Type="http://schemas.openxmlformats.org/officeDocument/2006/relationships/notesSlide" Target="../notesSlides/notesSlide45.xml"/><Relationship Id="rId7" Type="http://schemas.openxmlformats.org/officeDocument/2006/relationships/image" Target="../media/image210.jpeg"/><Relationship Id="rId12" Type="http://schemas.openxmlformats.org/officeDocument/2006/relationships/oleObject" Target="../embeddings/oleObject130.bin"/><Relationship Id="rId17" Type="http://schemas.openxmlformats.org/officeDocument/2006/relationships/image" Target="../media/image215.wmf"/><Relationship Id="rId2" Type="http://schemas.openxmlformats.org/officeDocument/2006/relationships/slideLayout" Target="../slideLayouts/slideLayout7.xml"/><Relationship Id="rId16" Type="http://schemas.openxmlformats.org/officeDocument/2006/relationships/oleObject" Target="../embeddings/oleObject132.bin"/><Relationship Id="rId1" Type="http://schemas.openxmlformats.org/officeDocument/2006/relationships/customXml" Target="../../customXml/item125.xml"/><Relationship Id="rId6" Type="http://schemas.openxmlformats.org/officeDocument/2006/relationships/image" Target="../media/image209.jpeg"/><Relationship Id="rId11" Type="http://schemas.openxmlformats.org/officeDocument/2006/relationships/image" Target="../media/image212.wmf"/><Relationship Id="rId5" Type="http://schemas.openxmlformats.org/officeDocument/2006/relationships/image" Target="../media/image208.jpeg"/><Relationship Id="rId15" Type="http://schemas.openxmlformats.org/officeDocument/2006/relationships/image" Target="../media/image214.wmf"/><Relationship Id="rId10" Type="http://schemas.openxmlformats.org/officeDocument/2006/relationships/oleObject" Target="../embeddings/oleObject129.bin"/><Relationship Id="rId4" Type="http://schemas.openxmlformats.org/officeDocument/2006/relationships/image" Target="../media/image207.jpeg"/><Relationship Id="rId9" Type="http://schemas.openxmlformats.org/officeDocument/2006/relationships/image" Target="../media/image211.wmf"/><Relationship Id="rId14" Type="http://schemas.openxmlformats.org/officeDocument/2006/relationships/oleObject" Target="../embeddings/oleObject131.bin"/></Relationships>
</file>

<file path=ppt/slides/_rels/slide54.xml.rels><?xml version="1.0" encoding="UTF-8" standalone="yes"?>
<Relationships xmlns="http://schemas.openxmlformats.org/package/2006/relationships"><Relationship Id="rId3" Type="http://schemas.openxmlformats.org/officeDocument/2006/relationships/image" Target="../media/image216.jpeg"/><Relationship Id="rId7" Type="http://schemas.openxmlformats.org/officeDocument/2006/relationships/image" Target="../media/image218.wmf"/><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oleObject" Target="../embeddings/oleObject134.bin"/><Relationship Id="rId5" Type="http://schemas.openxmlformats.org/officeDocument/2006/relationships/image" Target="../media/image217.wmf"/><Relationship Id="rId4" Type="http://schemas.openxmlformats.org/officeDocument/2006/relationships/oleObject" Target="../embeddings/oleObject133.bin"/></Relationships>
</file>

<file path=ppt/slides/_rels/slide55.xml.rels><?xml version="1.0" encoding="UTF-8" standalone="yes"?>
<Relationships xmlns="http://schemas.openxmlformats.org/package/2006/relationships"><Relationship Id="rId8" Type="http://schemas.openxmlformats.org/officeDocument/2006/relationships/image" Target="../media/image221.wmf"/><Relationship Id="rId13" Type="http://schemas.openxmlformats.org/officeDocument/2006/relationships/oleObject" Target="../embeddings/oleObject140.bin"/><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223.wmf"/><Relationship Id="rId2" Type="http://schemas.openxmlformats.org/officeDocument/2006/relationships/notesSlide" Target="../notesSlides/notesSlide47.xml"/><Relationship Id="rId16" Type="http://schemas.openxmlformats.org/officeDocument/2006/relationships/image" Target="../media/image225.wmf"/><Relationship Id="rId1" Type="http://schemas.openxmlformats.org/officeDocument/2006/relationships/slideLayout" Target="../slideLayouts/slideLayout5.xml"/><Relationship Id="rId6" Type="http://schemas.openxmlformats.org/officeDocument/2006/relationships/image" Target="../media/image220.wmf"/><Relationship Id="rId11" Type="http://schemas.openxmlformats.org/officeDocument/2006/relationships/oleObject" Target="../embeddings/oleObject139.bin"/><Relationship Id="rId5" Type="http://schemas.openxmlformats.org/officeDocument/2006/relationships/oleObject" Target="../embeddings/oleObject136.bin"/><Relationship Id="rId15" Type="http://schemas.openxmlformats.org/officeDocument/2006/relationships/oleObject" Target="../embeddings/oleObject141.bin"/><Relationship Id="rId10" Type="http://schemas.openxmlformats.org/officeDocument/2006/relationships/image" Target="../media/image222.wmf"/><Relationship Id="rId4" Type="http://schemas.openxmlformats.org/officeDocument/2006/relationships/image" Target="../media/image219.wmf"/><Relationship Id="rId9" Type="http://schemas.openxmlformats.org/officeDocument/2006/relationships/oleObject" Target="../embeddings/oleObject138.bin"/><Relationship Id="rId14" Type="http://schemas.openxmlformats.org/officeDocument/2006/relationships/image" Target="../media/image224.wmf"/></Relationships>
</file>

<file path=ppt/slides/_rels/slide56.xml.rels><?xml version="1.0" encoding="UTF-8" standalone="yes"?>
<Relationships xmlns="http://schemas.openxmlformats.org/package/2006/relationships"><Relationship Id="rId3" Type="http://schemas.openxmlformats.org/officeDocument/2006/relationships/image" Target="../media/image226.jpeg"/><Relationship Id="rId7" Type="http://schemas.openxmlformats.org/officeDocument/2006/relationships/image" Target="../media/image228.wmf"/><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oleObject" Target="../embeddings/oleObject143.bin"/><Relationship Id="rId5" Type="http://schemas.openxmlformats.org/officeDocument/2006/relationships/image" Target="../media/image227.wmf"/><Relationship Id="rId4" Type="http://schemas.openxmlformats.org/officeDocument/2006/relationships/oleObject" Target="../embeddings/oleObject142.bin"/></Relationships>
</file>

<file path=ppt/slides/_rels/slide57.xml.rels><?xml version="1.0" encoding="UTF-8" standalone="yes"?>
<Relationships xmlns="http://schemas.openxmlformats.org/package/2006/relationships"><Relationship Id="rId8" Type="http://schemas.openxmlformats.org/officeDocument/2006/relationships/image" Target="../media/image231.wmf"/><Relationship Id="rId13" Type="http://schemas.openxmlformats.org/officeDocument/2006/relationships/oleObject" Target="../embeddings/oleObject149.bin"/><Relationship Id="rId3" Type="http://schemas.openxmlformats.org/officeDocument/2006/relationships/oleObject" Target="../embeddings/oleObject144.bin"/><Relationship Id="rId7" Type="http://schemas.openxmlformats.org/officeDocument/2006/relationships/oleObject" Target="../embeddings/oleObject146.bin"/><Relationship Id="rId12" Type="http://schemas.openxmlformats.org/officeDocument/2006/relationships/image" Target="../media/image233.wmf"/><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230.wmf"/><Relationship Id="rId11" Type="http://schemas.openxmlformats.org/officeDocument/2006/relationships/oleObject" Target="../embeddings/oleObject148.bin"/><Relationship Id="rId5" Type="http://schemas.openxmlformats.org/officeDocument/2006/relationships/oleObject" Target="../embeddings/oleObject145.bin"/><Relationship Id="rId10" Type="http://schemas.openxmlformats.org/officeDocument/2006/relationships/image" Target="../media/image232.wmf"/><Relationship Id="rId4" Type="http://schemas.openxmlformats.org/officeDocument/2006/relationships/image" Target="../media/image229.wmf"/><Relationship Id="rId9" Type="http://schemas.openxmlformats.org/officeDocument/2006/relationships/oleObject" Target="../embeddings/oleObject147.bin"/><Relationship Id="rId14" Type="http://schemas.openxmlformats.org/officeDocument/2006/relationships/image" Target="../media/image234.wmf"/></Relationships>
</file>

<file path=ppt/slides/_rels/slide58.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36.jpeg"/></Relationships>
</file>

<file path=ppt/slides/_rels/slide59.xml.rels><?xml version="1.0" encoding="UTF-8" standalone="yes"?>
<Relationships xmlns="http://schemas.openxmlformats.org/package/2006/relationships"><Relationship Id="rId8" Type="http://schemas.openxmlformats.org/officeDocument/2006/relationships/image" Target="../media/image239.wmf"/><Relationship Id="rId3" Type="http://schemas.openxmlformats.org/officeDocument/2006/relationships/oleObject" Target="../embeddings/oleObject150.bin"/><Relationship Id="rId7" Type="http://schemas.openxmlformats.org/officeDocument/2006/relationships/oleObject" Target="../embeddings/oleObject152.bin"/><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238.wmf"/><Relationship Id="rId5" Type="http://schemas.openxmlformats.org/officeDocument/2006/relationships/oleObject" Target="../embeddings/oleObject151.bin"/><Relationship Id="rId10" Type="http://schemas.openxmlformats.org/officeDocument/2006/relationships/image" Target="../media/image240.wmf"/><Relationship Id="rId4" Type="http://schemas.openxmlformats.org/officeDocument/2006/relationships/image" Target="../media/image237.wmf"/><Relationship Id="rId9" Type="http://schemas.openxmlformats.org/officeDocument/2006/relationships/oleObject" Target="../embeddings/oleObject153.bin"/></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41.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56.bin"/><Relationship Id="rId3" Type="http://schemas.openxmlformats.org/officeDocument/2006/relationships/oleObject" Target="../embeddings/oleObject154.bin"/><Relationship Id="rId7" Type="http://schemas.openxmlformats.org/officeDocument/2006/relationships/image" Target="../media/image244.wmf"/><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oleObject" Target="../embeddings/oleObject155.bin"/><Relationship Id="rId5" Type="http://schemas.openxmlformats.org/officeDocument/2006/relationships/image" Target="../media/image243.jpeg"/><Relationship Id="rId4" Type="http://schemas.openxmlformats.org/officeDocument/2006/relationships/image" Target="../media/image242.wmf"/><Relationship Id="rId9" Type="http://schemas.openxmlformats.org/officeDocument/2006/relationships/image" Target="../media/image245.wmf"/></Relationships>
</file>

<file path=ppt/slides/_rels/slide63.xml.rels><?xml version="1.0" encoding="UTF-8" standalone="yes"?>
<Relationships xmlns="http://schemas.openxmlformats.org/package/2006/relationships"><Relationship Id="rId13" Type="http://schemas.openxmlformats.org/officeDocument/2006/relationships/oleObject" Target="../embeddings/oleObject162.bin"/><Relationship Id="rId18" Type="http://schemas.openxmlformats.org/officeDocument/2006/relationships/image" Target="../media/image253.wmf"/><Relationship Id="rId26" Type="http://schemas.openxmlformats.org/officeDocument/2006/relationships/image" Target="../media/image257.wmf"/><Relationship Id="rId39" Type="http://schemas.openxmlformats.org/officeDocument/2006/relationships/oleObject" Target="../embeddings/oleObject175.bin"/><Relationship Id="rId21" Type="http://schemas.openxmlformats.org/officeDocument/2006/relationships/oleObject" Target="../embeddings/oleObject166.bin"/><Relationship Id="rId34" Type="http://schemas.openxmlformats.org/officeDocument/2006/relationships/image" Target="../media/image261.wmf"/><Relationship Id="rId42" Type="http://schemas.openxmlformats.org/officeDocument/2006/relationships/image" Target="../media/image265.wmf"/><Relationship Id="rId47" Type="http://schemas.openxmlformats.org/officeDocument/2006/relationships/oleObject" Target="../embeddings/oleObject179.bin"/><Relationship Id="rId7" Type="http://schemas.openxmlformats.org/officeDocument/2006/relationships/oleObject" Target="../embeddings/oleObject159.bin"/><Relationship Id="rId2" Type="http://schemas.openxmlformats.org/officeDocument/2006/relationships/notesSlide" Target="../notesSlides/notesSlide54.xml"/><Relationship Id="rId16" Type="http://schemas.openxmlformats.org/officeDocument/2006/relationships/image" Target="../media/image252.wmf"/><Relationship Id="rId29" Type="http://schemas.openxmlformats.org/officeDocument/2006/relationships/oleObject" Target="../embeddings/oleObject170.bin"/><Relationship Id="rId1" Type="http://schemas.openxmlformats.org/officeDocument/2006/relationships/slideLayout" Target="../slideLayouts/slideLayout5.xml"/><Relationship Id="rId6" Type="http://schemas.openxmlformats.org/officeDocument/2006/relationships/image" Target="../media/image247.wmf"/><Relationship Id="rId11" Type="http://schemas.openxmlformats.org/officeDocument/2006/relationships/oleObject" Target="../embeddings/oleObject161.bin"/><Relationship Id="rId24" Type="http://schemas.openxmlformats.org/officeDocument/2006/relationships/image" Target="../media/image256.wmf"/><Relationship Id="rId32" Type="http://schemas.openxmlformats.org/officeDocument/2006/relationships/image" Target="../media/image260.wmf"/><Relationship Id="rId37" Type="http://schemas.openxmlformats.org/officeDocument/2006/relationships/oleObject" Target="../embeddings/oleObject174.bin"/><Relationship Id="rId40" Type="http://schemas.openxmlformats.org/officeDocument/2006/relationships/image" Target="../media/image264.wmf"/><Relationship Id="rId45" Type="http://schemas.openxmlformats.org/officeDocument/2006/relationships/oleObject" Target="../embeddings/oleObject178.bin"/><Relationship Id="rId5" Type="http://schemas.openxmlformats.org/officeDocument/2006/relationships/oleObject" Target="../embeddings/oleObject158.bin"/><Relationship Id="rId15" Type="http://schemas.openxmlformats.org/officeDocument/2006/relationships/oleObject" Target="../embeddings/oleObject163.bin"/><Relationship Id="rId23" Type="http://schemas.openxmlformats.org/officeDocument/2006/relationships/oleObject" Target="../embeddings/oleObject167.bin"/><Relationship Id="rId28" Type="http://schemas.openxmlformats.org/officeDocument/2006/relationships/image" Target="../media/image258.wmf"/><Relationship Id="rId36" Type="http://schemas.openxmlformats.org/officeDocument/2006/relationships/image" Target="../media/image262.wmf"/><Relationship Id="rId10" Type="http://schemas.openxmlformats.org/officeDocument/2006/relationships/image" Target="../media/image249.wmf"/><Relationship Id="rId19" Type="http://schemas.openxmlformats.org/officeDocument/2006/relationships/oleObject" Target="../embeddings/oleObject165.bin"/><Relationship Id="rId31" Type="http://schemas.openxmlformats.org/officeDocument/2006/relationships/oleObject" Target="../embeddings/oleObject171.bin"/><Relationship Id="rId44" Type="http://schemas.openxmlformats.org/officeDocument/2006/relationships/image" Target="../media/image266.wmf"/><Relationship Id="rId4" Type="http://schemas.openxmlformats.org/officeDocument/2006/relationships/image" Target="../media/image246.wmf"/><Relationship Id="rId9" Type="http://schemas.openxmlformats.org/officeDocument/2006/relationships/oleObject" Target="../embeddings/oleObject160.bin"/><Relationship Id="rId14" Type="http://schemas.openxmlformats.org/officeDocument/2006/relationships/image" Target="../media/image251.wmf"/><Relationship Id="rId22" Type="http://schemas.openxmlformats.org/officeDocument/2006/relationships/image" Target="../media/image255.wmf"/><Relationship Id="rId27" Type="http://schemas.openxmlformats.org/officeDocument/2006/relationships/oleObject" Target="../embeddings/oleObject169.bin"/><Relationship Id="rId30" Type="http://schemas.openxmlformats.org/officeDocument/2006/relationships/image" Target="../media/image259.wmf"/><Relationship Id="rId35" Type="http://schemas.openxmlformats.org/officeDocument/2006/relationships/oleObject" Target="../embeddings/oleObject173.bin"/><Relationship Id="rId43" Type="http://schemas.openxmlformats.org/officeDocument/2006/relationships/oleObject" Target="../embeddings/oleObject177.bin"/><Relationship Id="rId48" Type="http://schemas.openxmlformats.org/officeDocument/2006/relationships/image" Target="../media/image268.wmf"/><Relationship Id="rId8" Type="http://schemas.openxmlformats.org/officeDocument/2006/relationships/image" Target="../media/image248.wmf"/><Relationship Id="rId3" Type="http://schemas.openxmlformats.org/officeDocument/2006/relationships/oleObject" Target="../embeddings/oleObject157.bin"/><Relationship Id="rId12" Type="http://schemas.openxmlformats.org/officeDocument/2006/relationships/image" Target="../media/image250.wmf"/><Relationship Id="rId17" Type="http://schemas.openxmlformats.org/officeDocument/2006/relationships/oleObject" Target="../embeddings/oleObject164.bin"/><Relationship Id="rId25" Type="http://schemas.openxmlformats.org/officeDocument/2006/relationships/oleObject" Target="../embeddings/oleObject168.bin"/><Relationship Id="rId33" Type="http://schemas.openxmlformats.org/officeDocument/2006/relationships/oleObject" Target="../embeddings/oleObject172.bin"/><Relationship Id="rId38" Type="http://schemas.openxmlformats.org/officeDocument/2006/relationships/image" Target="../media/image263.wmf"/><Relationship Id="rId46" Type="http://schemas.openxmlformats.org/officeDocument/2006/relationships/image" Target="../media/image267.wmf"/><Relationship Id="rId20" Type="http://schemas.openxmlformats.org/officeDocument/2006/relationships/image" Target="../media/image254.wmf"/><Relationship Id="rId41" Type="http://schemas.openxmlformats.org/officeDocument/2006/relationships/oleObject" Target="../embeddings/oleObject176.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2.bin"/><Relationship Id="rId3" Type="http://schemas.openxmlformats.org/officeDocument/2006/relationships/image" Target="../media/image269.jpeg"/><Relationship Id="rId7" Type="http://schemas.openxmlformats.org/officeDocument/2006/relationships/image" Target="../media/image271.wmf"/><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oleObject" Target="../embeddings/oleObject181.bin"/><Relationship Id="rId5" Type="http://schemas.openxmlformats.org/officeDocument/2006/relationships/image" Target="../media/image270.wmf"/><Relationship Id="rId4" Type="http://schemas.openxmlformats.org/officeDocument/2006/relationships/oleObject" Target="../embeddings/oleObject180.bin"/><Relationship Id="rId9" Type="http://schemas.openxmlformats.org/officeDocument/2006/relationships/image" Target="../media/image272.wmf"/></Relationships>
</file>

<file path=ppt/slides/_rels/slide65.xml.rels><?xml version="1.0" encoding="UTF-8" standalone="yes"?>
<Relationships xmlns="http://schemas.openxmlformats.org/package/2006/relationships"><Relationship Id="rId3" Type="http://schemas.openxmlformats.org/officeDocument/2006/relationships/image" Target="../media/image273.jpeg"/><Relationship Id="rId7" Type="http://schemas.openxmlformats.org/officeDocument/2006/relationships/image" Target="../media/image275.wmf"/><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oleObject" Target="../embeddings/oleObject184.bin"/><Relationship Id="rId5" Type="http://schemas.openxmlformats.org/officeDocument/2006/relationships/image" Target="../media/image274.wmf"/><Relationship Id="rId4" Type="http://schemas.openxmlformats.org/officeDocument/2006/relationships/oleObject" Target="../embeddings/oleObject183.bin"/></Relationships>
</file>

<file path=ppt/slides/_rels/slide66.xml.rels><?xml version="1.0" encoding="UTF-8" standalone="yes"?>
<Relationships xmlns="http://schemas.openxmlformats.org/package/2006/relationships"><Relationship Id="rId8" Type="http://schemas.openxmlformats.org/officeDocument/2006/relationships/image" Target="../media/image278.wmf"/><Relationship Id="rId13" Type="http://schemas.openxmlformats.org/officeDocument/2006/relationships/oleObject" Target="../embeddings/oleObject190.bin"/><Relationship Id="rId18" Type="http://schemas.openxmlformats.org/officeDocument/2006/relationships/image" Target="../media/image283.wmf"/><Relationship Id="rId26" Type="http://schemas.openxmlformats.org/officeDocument/2006/relationships/image" Target="../media/image287.wmf"/><Relationship Id="rId3" Type="http://schemas.openxmlformats.org/officeDocument/2006/relationships/oleObject" Target="../embeddings/oleObject185.bin"/><Relationship Id="rId21" Type="http://schemas.openxmlformats.org/officeDocument/2006/relationships/oleObject" Target="../embeddings/oleObject194.bin"/><Relationship Id="rId7" Type="http://schemas.openxmlformats.org/officeDocument/2006/relationships/oleObject" Target="../embeddings/oleObject187.bin"/><Relationship Id="rId12" Type="http://schemas.openxmlformats.org/officeDocument/2006/relationships/image" Target="../media/image280.wmf"/><Relationship Id="rId17" Type="http://schemas.openxmlformats.org/officeDocument/2006/relationships/oleObject" Target="../embeddings/oleObject192.bin"/><Relationship Id="rId25" Type="http://schemas.openxmlformats.org/officeDocument/2006/relationships/oleObject" Target="../embeddings/oleObject196.bin"/><Relationship Id="rId2" Type="http://schemas.openxmlformats.org/officeDocument/2006/relationships/notesSlide" Target="../notesSlides/notesSlide57.xml"/><Relationship Id="rId16" Type="http://schemas.openxmlformats.org/officeDocument/2006/relationships/image" Target="../media/image282.wmf"/><Relationship Id="rId20" Type="http://schemas.openxmlformats.org/officeDocument/2006/relationships/image" Target="../media/image284.wmf"/><Relationship Id="rId29" Type="http://schemas.openxmlformats.org/officeDocument/2006/relationships/oleObject" Target="../embeddings/oleObject198.bin"/><Relationship Id="rId1" Type="http://schemas.openxmlformats.org/officeDocument/2006/relationships/slideLayout" Target="../slideLayouts/slideLayout5.xml"/><Relationship Id="rId6" Type="http://schemas.openxmlformats.org/officeDocument/2006/relationships/image" Target="../media/image277.wmf"/><Relationship Id="rId11" Type="http://schemas.openxmlformats.org/officeDocument/2006/relationships/oleObject" Target="../embeddings/oleObject189.bin"/><Relationship Id="rId24" Type="http://schemas.openxmlformats.org/officeDocument/2006/relationships/image" Target="../media/image286.wmf"/><Relationship Id="rId5" Type="http://schemas.openxmlformats.org/officeDocument/2006/relationships/oleObject" Target="../embeddings/oleObject186.bin"/><Relationship Id="rId15" Type="http://schemas.openxmlformats.org/officeDocument/2006/relationships/oleObject" Target="../embeddings/oleObject191.bin"/><Relationship Id="rId23" Type="http://schemas.openxmlformats.org/officeDocument/2006/relationships/oleObject" Target="../embeddings/oleObject195.bin"/><Relationship Id="rId28" Type="http://schemas.openxmlformats.org/officeDocument/2006/relationships/image" Target="../media/image288.wmf"/><Relationship Id="rId10" Type="http://schemas.openxmlformats.org/officeDocument/2006/relationships/image" Target="../media/image279.wmf"/><Relationship Id="rId19" Type="http://schemas.openxmlformats.org/officeDocument/2006/relationships/oleObject" Target="../embeddings/oleObject193.bin"/><Relationship Id="rId4" Type="http://schemas.openxmlformats.org/officeDocument/2006/relationships/image" Target="../media/image276.wmf"/><Relationship Id="rId9" Type="http://schemas.openxmlformats.org/officeDocument/2006/relationships/oleObject" Target="../embeddings/oleObject188.bin"/><Relationship Id="rId14" Type="http://schemas.openxmlformats.org/officeDocument/2006/relationships/image" Target="../media/image281.wmf"/><Relationship Id="rId22" Type="http://schemas.openxmlformats.org/officeDocument/2006/relationships/image" Target="../media/image285.wmf"/><Relationship Id="rId27" Type="http://schemas.openxmlformats.org/officeDocument/2006/relationships/oleObject" Target="../embeddings/oleObject197.bin"/><Relationship Id="rId30" Type="http://schemas.openxmlformats.org/officeDocument/2006/relationships/image" Target="../media/image289.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90.jpe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291.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92.jpe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293.jpe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01.bin"/><Relationship Id="rId3" Type="http://schemas.openxmlformats.org/officeDocument/2006/relationships/image" Target="../media/image294.jpeg"/><Relationship Id="rId7" Type="http://schemas.openxmlformats.org/officeDocument/2006/relationships/image" Target="../media/image296.wmf"/><Relationship Id="rId12" Type="http://schemas.openxmlformats.org/officeDocument/2006/relationships/image" Target="../media/image299.jpe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oleObject" Target="../embeddings/oleObject200.bin"/><Relationship Id="rId11" Type="http://schemas.openxmlformats.org/officeDocument/2006/relationships/image" Target="../media/image298.wmf"/><Relationship Id="rId5" Type="http://schemas.openxmlformats.org/officeDocument/2006/relationships/image" Target="../media/image295.wmf"/><Relationship Id="rId10" Type="http://schemas.openxmlformats.org/officeDocument/2006/relationships/oleObject" Target="../embeddings/oleObject202.bin"/><Relationship Id="rId4" Type="http://schemas.openxmlformats.org/officeDocument/2006/relationships/oleObject" Target="../embeddings/oleObject199.bin"/><Relationship Id="rId9" Type="http://schemas.openxmlformats.org/officeDocument/2006/relationships/image" Target="../media/image297.wmf"/></Relationships>
</file>

<file path=ppt/slides/_rels/slide72.xml.rels><?xml version="1.0" encoding="UTF-8" standalone="yes"?>
<Relationships xmlns="http://schemas.openxmlformats.org/package/2006/relationships"><Relationship Id="rId3" Type="http://schemas.openxmlformats.org/officeDocument/2006/relationships/image" Target="../media/image300.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301.jpeg"/></Relationships>
</file>

<file path=ppt/slides/_rels/slide73.xml.rels><?xml version="1.0" encoding="UTF-8" standalone="yes"?>
<Relationships xmlns="http://schemas.openxmlformats.org/package/2006/relationships"><Relationship Id="rId3" Type="http://schemas.openxmlformats.org/officeDocument/2006/relationships/image" Target="../media/image302.jpeg"/><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305.jpeg"/><Relationship Id="rId5" Type="http://schemas.openxmlformats.org/officeDocument/2006/relationships/image" Target="../media/image304.jpeg"/><Relationship Id="rId4" Type="http://schemas.openxmlformats.org/officeDocument/2006/relationships/image" Target="../media/image303.jpeg"/></Relationships>
</file>

<file path=ppt/slides/_rels/slide74.xml.rels><?xml version="1.0" encoding="UTF-8" standalone="yes"?>
<Relationships xmlns="http://schemas.openxmlformats.org/package/2006/relationships"><Relationship Id="rId8" Type="http://schemas.openxmlformats.org/officeDocument/2006/relationships/image" Target="../media/image309.jpeg"/><Relationship Id="rId13" Type="http://schemas.openxmlformats.org/officeDocument/2006/relationships/oleObject" Target="../embeddings/oleObject207.bin"/><Relationship Id="rId3" Type="http://schemas.openxmlformats.org/officeDocument/2006/relationships/image" Target="../media/image306.jpeg"/><Relationship Id="rId7" Type="http://schemas.openxmlformats.org/officeDocument/2006/relationships/image" Target="../media/image308.wmf"/><Relationship Id="rId12" Type="http://schemas.openxmlformats.org/officeDocument/2006/relationships/image" Target="../media/image311.wmf"/><Relationship Id="rId2" Type="http://schemas.openxmlformats.org/officeDocument/2006/relationships/notesSlide" Target="../notesSlides/notesSlide64.xml"/><Relationship Id="rId16" Type="http://schemas.openxmlformats.org/officeDocument/2006/relationships/image" Target="../media/image313.wmf"/><Relationship Id="rId1" Type="http://schemas.openxmlformats.org/officeDocument/2006/relationships/slideLayout" Target="../slideLayouts/slideLayout5.xml"/><Relationship Id="rId6" Type="http://schemas.openxmlformats.org/officeDocument/2006/relationships/oleObject" Target="../embeddings/oleObject204.bin"/><Relationship Id="rId11" Type="http://schemas.openxmlformats.org/officeDocument/2006/relationships/oleObject" Target="../embeddings/oleObject206.bin"/><Relationship Id="rId5" Type="http://schemas.openxmlformats.org/officeDocument/2006/relationships/image" Target="../media/image307.wmf"/><Relationship Id="rId15" Type="http://schemas.openxmlformats.org/officeDocument/2006/relationships/oleObject" Target="../embeddings/oleObject208.bin"/><Relationship Id="rId10" Type="http://schemas.openxmlformats.org/officeDocument/2006/relationships/image" Target="../media/image310.wmf"/><Relationship Id="rId4" Type="http://schemas.openxmlformats.org/officeDocument/2006/relationships/oleObject" Target="../embeddings/oleObject203.bin"/><Relationship Id="rId9" Type="http://schemas.openxmlformats.org/officeDocument/2006/relationships/oleObject" Target="../embeddings/oleObject205.bin"/><Relationship Id="rId14" Type="http://schemas.openxmlformats.org/officeDocument/2006/relationships/image" Target="../media/image312.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11.bin"/><Relationship Id="rId13" Type="http://schemas.openxmlformats.org/officeDocument/2006/relationships/image" Target="../media/image319.wmf"/><Relationship Id="rId3" Type="http://schemas.openxmlformats.org/officeDocument/2006/relationships/image" Target="../media/image314.jpeg"/><Relationship Id="rId7" Type="http://schemas.openxmlformats.org/officeDocument/2006/relationships/image" Target="../media/image316.wmf"/><Relationship Id="rId12" Type="http://schemas.openxmlformats.org/officeDocument/2006/relationships/oleObject" Target="../embeddings/oleObject213.bin"/><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oleObject" Target="../embeddings/oleObject210.bin"/><Relationship Id="rId11" Type="http://schemas.openxmlformats.org/officeDocument/2006/relationships/image" Target="../media/image318.wmf"/><Relationship Id="rId5" Type="http://schemas.openxmlformats.org/officeDocument/2006/relationships/image" Target="../media/image315.wmf"/><Relationship Id="rId15" Type="http://schemas.openxmlformats.org/officeDocument/2006/relationships/image" Target="../media/image320.wmf"/><Relationship Id="rId10" Type="http://schemas.openxmlformats.org/officeDocument/2006/relationships/oleObject" Target="../embeddings/oleObject212.bin"/><Relationship Id="rId4" Type="http://schemas.openxmlformats.org/officeDocument/2006/relationships/oleObject" Target="../embeddings/oleObject209.bin"/><Relationship Id="rId9" Type="http://schemas.openxmlformats.org/officeDocument/2006/relationships/image" Target="../media/image317.wmf"/><Relationship Id="rId14" Type="http://schemas.openxmlformats.org/officeDocument/2006/relationships/oleObject" Target="../embeddings/oleObject21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image" Target="../media/image322.jpeg"/><Relationship Id="rId4" Type="http://schemas.openxmlformats.org/officeDocument/2006/relationships/image" Target="../media/image321.wmf"/></Relationships>
</file>

<file path=ppt/slides/_rels/slide77.xml.rels><?xml version="1.0" encoding="UTF-8" standalone="yes"?>
<Relationships xmlns="http://schemas.openxmlformats.org/package/2006/relationships"><Relationship Id="rId8" Type="http://schemas.openxmlformats.org/officeDocument/2006/relationships/image" Target="../media/image325.wmf"/><Relationship Id="rId13" Type="http://schemas.openxmlformats.org/officeDocument/2006/relationships/image" Target="../media/image328.jpeg"/><Relationship Id="rId3" Type="http://schemas.openxmlformats.org/officeDocument/2006/relationships/oleObject" Target="../embeddings/oleObject216.bin"/><Relationship Id="rId7" Type="http://schemas.openxmlformats.org/officeDocument/2006/relationships/oleObject" Target="../embeddings/oleObject218.bin"/><Relationship Id="rId12" Type="http://schemas.openxmlformats.org/officeDocument/2006/relationships/image" Target="../media/image327.wmf"/><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image" Target="../media/image324.wmf"/><Relationship Id="rId11" Type="http://schemas.openxmlformats.org/officeDocument/2006/relationships/oleObject" Target="../embeddings/oleObject220.bin"/><Relationship Id="rId5" Type="http://schemas.openxmlformats.org/officeDocument/2006/relationships/oleObject" Target="../embeddings/oleObject217.bin"/><Relationship Id="rId10" Type="http://schemas.openxmlformats.org/officeDocument/2006/relationships/image" Target="../media/image326.wmf"/><Relationship Id="rId4" Type="http://schemas.openxmlformats.org/officeDocument/2006/relationships/image" Target="../media/image323.wmf"/><Relationship Id="rId9" Type="http://schemas.openxmlformats.org/officeDocument/2006/relationships/oleObject" Target="../embeddings/oleObject219.bin"/><Relationship Id="rId14" Type="http://schemas.openxmlformats.org/officeDocument/2006/relationships/image" Target="../media/image329.jpeg"/></Relationships>
</file>

<file path=ppt/slides/_rels/slide78.xml.rels><?xml version="1.0" encoding="UTF-8" standalone="yes"?>
<Relationships xmlns="http://schemas.openxmlformats.org/package/2006/relationships"><Relationship Id="rId8" Type="http://schemas.openxmlformats.org/officeDocument/2006/relationships/image" Target="../media/image332.wmf"/><Relationship Id="rId3" Type="http://schemas.openxmlformats.org/officeDocument/2006/relationships/oleObject" Target="../embeddings/oleObject221.bin"/><Relationship Id="rId7" Type="http://schemas.openxmlformats.org/officeDocument/2006/relationships/oleObject" Target="../embeddings/oleObject223.bin"/><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331.wmf"/><Relationship Id="rId5" Type="http://schemas.openxmlformats.org/officeDocument/2006/relationships/oleObject" Target="../embeddings/oleObject222.bin"/><Relationship Id="rId10" Type="http://schemas.openxmlformats.org/officeDocument/2006/relationships/image" Target="../media/image333.wmf"/><Relationship Id="rId4" Type="http://schemas.openxmlformats.org/officeDocument/2006/relationships/image" Target="../media/image330.wmf"/><Relationship Id="rId9" Type="http://schemas.openxmlformats.org/officeDocument/2006/relationships/oleObject" Target="../embeddings/oleObject224.bin"/></Relationships>
</file>

<file path=ppt/slides/_rels/slide79.xml.rels><?xml version="1.0" encoding="UTF-8" standalone="yes"?>
<Relationships xmlns="http://schemas.openxmlformats.org/package/2006/relationships"><Relationship Id="rId8" Type="http://schemas.openxmlformats.org/officeDocument/2006/relationships/image" Target="../media/image337.wmf"/><Relationship Id="rId3" Type="http://schemas.openxmlformats.org/officeDocument/2006/relationships/oleObject" Target="../embeddings/oleObject225.bin"/><Relationship Id="rId7" Type="http://schemas.openxmlformats.org/officeDocument/2006/relationships/oleObject" Target="../embeddings/oleObject226.bin"/><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336.jpeg"/><Relationship Id="rId5" Type="http://schemas.openxmlformats.org/officeDocument/2006/relationships/image" Target="../media/image335.jpeg"/><Relationship Id="rId4" Type="http://schemas.openxmlformats.org/officeDocument/2006/relationships/image" Target="../media/image334.wm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3" Type="http://schemas.openxmlformats.org/officeDocument/2006/relationships/image" Target="../media/image338.jpe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39.jpeg"/></Relationships>
</file>

<file path=ppt/slides/_rels/slide81.xml.rels><?xml version="1.0" encoding="UTF-8" standalone="yes"?>
<Relationships xmlns="http://schemas.openxmlformats.org/package/2006/relationships"><Relationship Id="rId8" Type="http://schemas.openxmlformats.org/officeDocument/2006/relationships/image" Target="../media/image342.wmf"/><Relationship Id="rId3" Type="http://schemas.openxmlformats.org/officeDocument/2006/relationships/oleObject" Target="../embeddings/oleObject227.bin"/><Relationship Id="rId7" Type="http://schemas.openxmlformats.org/officeDocument/2006/relationships/oleObject" Target="../embeddings/oleObject229.bin"/><Relationship Id="rId2" Type="http://schemas.openxmlformats.org/officeDocument/2006/relationships/notesSlide" Target="../notesSlides/notesSlide71.xml"/><Relationship Id="rId1" Type="http://schemas.openxmlformats.org/officeDocument/2006/relationships/slideLayout" Target="../slideLayouts/slideLayout5.xml"/><Relationship Id="rId6" Type="http://schemas.openxmlformats.org/officeDocument/2006/relationships/image" Target="../media/image341.wmf"/><Relationship Id="rId5" Type="http://schemas.openxmlformats.org/officeDocument/2006/relationships/oleObject" Target="../embeddings/oleObject228.bin"/><Relationship Id="rId4" Type="http://schemas.openxmlformats.org/officeDocument/2006/relationships/image" Target="../media/image340.w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11</a:t>
            </a:r>
            <a:r>
              <a:rPr lang="zh-CN" altLang="en-US" sz="4000" b="1" kern="0" dirty="0">
                <a:solidFill>
                  <a:srgbClr val="0070C0"/>
                </a:solidFill>
                <a:latin typeface="宋体" panose="02010600030101010101" pitchFamily="2" charset="-122"/>
                <a:ea typeface="宋体" panose="02010600030101010101" pitchFamily="2" charset="-122"/>
                <a:cs typeface="+mj-cs"/>
              </a:rPr>
              <a:t>章　磁场</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408181"/>
            <a:ext cx="11831400" cy="190103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一个可以自由运动的绝缘线圈</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和一个固定的绝缘线圈</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互相垂直放置,且两个线圈的圆心重合,如图所示。当两线圈中通以图示方向的电流时,从左向右看,线圈</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将(　    )</a:t>
            </a: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A.不动</a:t>
            </a: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B.顺时针转动</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C.逆时针转动</a:t>
            </a: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D.在纸面内平动</a:t>
            </a:r>
            <a:endParaRPr lang="zh-CN" altLang="en-US" dirty="0"/>
          </a:p>
        </p:txBody>
      </p:sp>
      <p:pic>
        <p:nvPicPr>
          <p:cNvPr id="3" name="图片 3" descr="textimage19.jpeg"/>
          <p:cNvPicPr>
            <a:picLocks noChangeAspect="1"/>
          </p:cNvPicPr>
          <p:nvPr/>
        </p:nvPicPr>
        <p:blipFill>
          <a:blip r:embed="rId3" cstate="print"/>
          <a:stretch>
            <a:fillRect/>
          </a:stretch>
        </p:blipFill>
        <p:spPr>
          <a:xfrm>
            <a:off x="9630596" y="1358697"/>
            <a:ext cx="1512168" cy="1504250"/>
          </a:xfrm>
          <a:prstGeom prst="rect">
            <a:avLst/>
          </a:prstGeom>
        </p:spPr>
      </p:pic>
      <p:sp>
        <p:nvSpPr>
          <p:cNvPr id="4" name="文本框 8"/>
          <p:cNvSpPr txBox="1"/>
          <p:nvPr/>
        </p:nvSpPr>
        <p:spPr>
          <a:xfrm>
            <a:off x="11124654" y="897032"/>
            <a:ext cx="864096"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TextBox 2"/>
          <p:cNvSpPr txBox="1"/>
          <p:nvPr/>
        </p:nvSpPr>
        <p:spPr>
          <a:xfrm>
            <a:off x="336788" y="2484165"/>
            <a:ext cx="11831400" cy="1758110"/>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解法一　电流元法</a:t>
            </a:r>
            <a:endParaRPr lang="zh-CN" altLang="en-US" dirty="0"/>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楷体_GB2312" pitchFamily="65" charset="-122"/>
              </a:rPr>
              <a:t>沿水平转轴</a:t>
            </a:r>
            <a:r>
              <a:rPr lang="zh-CN" altLang="en-US" sz="2410" i="1" kern="0" dirty="0">
                <a:solidFill>
                  <a:srgbClr val="000000"/>
                </a:solidFill>
                <a:latin typeface="Times New Roman" panose="02020603050405020304" pitchFamily="65" charset="-122"/>
                <a:ea typeface="楷体_GB2312" pitchFamily="65" charset="-122"/>
              </a:rPr>
              <a:t>L</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分成上下两部分,每一部分又可看成无数段电流元, 处在</a:t>
            </a:r>
            <a:r>
              <a:rPr lang="zh-CN" altLang="en-US" sz="2410" i="1" kern="0" dirty="0">
                <a:solidFill>
                  <a:srgbClr val="000000"/>
                </a:solidFill>
                <a:latin typeface="Times New Roman" panose="02020603050405020304" pitchFamily="65" charset="-122"/>
                <a:ea typeface="楷体_GB2312" pitchFamily="65" charset="-122"/>
              </a:rPr>
              <a:t>L</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产生的磁场中。根据安培定则：各电流元所在处的磁场方向向上,由左手定则可得上半部分电流元所受安培力方向均指向纸外,下半部分所受安培力方向指向纸内,因此</a:t>
            </a:r>
            <a:r>
              <a:rPr lang="en-US" altLang="zh-CN" sz="2410"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正确。</a:t>
            </a:r>
            <a:endParaRPr lang="zh-CN" altLang="en-US" dirty="0"/>
          </a:p>
        </p:txBody>
      </p:sp>
      <p:sp>
        <p:nvSpPr>
          <p:cNvPr id="6" name="TextBox 2">
            <a:extLst>
              <a:ext uri="{FF2B5EF4-FFF2-40B4-BE49-F238E27FC236}">
                <a16:creationId xmlns:a16="http://schemas.microsoft.com/office/drawing/2014/main" id="{76D3765A-EE7C-2126-F22F-004A395600A0}"/>
              </a:ext>
            </a:extLst>
          </p:cNvPr>
          <p:cNvSpPr txBox="1"/>
          <p:nvPr/>
        </p:nvSpPr>
        <p:spPr>
          <a:xfrm>
            <a:off x="336788" y="4289085"/>
            <a:ext cx="11831400" cy="258756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解法二　等效法</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把线圈</a:t>
            </a:r>
            <a:r>
              <a:rPr lang="zh-CN" altLang="en-US" sz="2410" i="1" kern="0" dirty="0">
                <a:solidFill>
                  <a:srgbClr val="000000"/>
                </a:solidFill>
                <a:latin typeface="Times New Roman" panose="02020603050405020304" pitchFamily="65" charset="-122"/>
                <a:ea typeface="楷体_GB2312" pitchFamily="65" charset="-122"/>
              </a:rPr>
              <a:t>L</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等效为小磁针,该小磁针刚好处于环形电流</a:t>
            </a:r>
            <a:r>
              <a:rPr lang="zh-CN" altLang="en-US" sz="2410" i="1" kern="0" dirty="0">
                <a:solidFill>
                  <a:srgbClr val="000000"/>
                </a:solidFill>
                <a:latin typeface="Times New Roman" panose="02020603050405020304" pitchFamily="65" charset="-122"/>
                <a:ea typeface="楷体_GB2312" pitchFamily="65" charset="-122"/>
              </a:rPr>
              <a:t>I</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的圆心,小磁针的N极应指向环形</a:t>
            </a:r>
            <a:br>
              <a:rPr dirty="0"/>
            </a:br>
            <a:r>
              <a:rPr lang="zh-CN" altLang="en-US" sz="2410" kern="0" dirty="0">
                <a:solidFill>
                  <a:srgbClr val="000000"/>
                </a:solidFill>
                <a:latin typeface="Times New Roman" panose="02020603050405020304" pitchFamily="65" charset="-122"/>
                <a:ea typeface="楷体_GB2312" pitchFamily="65" charset="-122"/>
              </a:rPr>
              <a:t>电流</a:t>
            </a:r>
            <a:r>
              <a:rPr lang="zh-CN" altLang="en-US" sz="2410" i="1" kern="0" dirty="0">
                <a:solidFill>
                  <a:srgbClr val="000000"/>
                </a:solidFill>
                <a:latin typeface="Times New Roman" panose="02020603050405020304" pitchFamily="65" charset="-122"/>
                <a:ea typeface="楷体_GB2312" pitchFamily="65" charset="-122"/>
              </a:rPr>
              <a:t>I</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在该点的磁场方向</a:t>
            </a:r>
            <a:r>
              <a:rPr lang="en-US" altLang="zh-CN" sz="2410" kern="0" dirty="0">
                <a:solidFill>
                  <a:srgbClr val="000000"/>
                </a:solidFill>
                <a:latin typeface="Times New Roman" panose="02020603050405020304" pitchFamily="65" charset="-122"/>
                <a:ea typeface="楷体_GB2312" pitchFamily="65" charset="-122"/>
              </a:rPr>
              <a:t>……</a:t>
            </a: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解法三　结论法</a:t>
            </a:r>
            <a:endParaRPr lang="zh-CN" altLang="en-US" sz="2410" dirty="0"/>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楷体_GB2312" pitchFamily="65" charset="-122"/>
              </a:rPr>
              <a:t>环形电流</a:t>
            </a:r>
            <a:r>
              <a:rPr lang="en-US" altLang="zh-CN" sz="2410" i="1" kern="0" dirty="0">
                <a:solidFill>
                  <a:srgbClr val="000000"/>
                </a:solidFill>
                <a:latin typeface="Times New Roman" panose="02020603050405020304" pitchFamily="65" charset="-122"/>
                <a:ea typeface="楷体_GB2312" pitchFamily="65" charset="-122"/>
              </a:rPr>
              <a:t>I</a:t>
            </a:r>
            <a:r>
              <a:rPr lang="en-US" altLang="zh-CN" sz="2410"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I</a:t>
            </a:r>
            <a:r>
              <a:rPr lang="en-US" altLang="zh-CN" sz="2410"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不平行</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则一定有相对转动</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直到两环形电流同向平行为止</a:t>
            </a:r>
            <a:r>
              <a:rPr lang="en-US" altLang="zh-CN" sz="2410" kern="0" dirty="0">
                <a:solidFill>
                  <a:srgbClr val="000000"/>
                </a:solidFill>
                <a:latin typeface="Times New Roman" panose="02020603050405020304" pitchFamily="65" charset="-122"/>
                <a:ea typeface="楷体_GB2312" pitchFamily="65" charset="-122"/>
              </a:rPr>
              <a:t>……</a:t>
            </a:r>
            <a:endParaRPr lang="zh-CN" altLang="en-US" sz="2410" dirty="0"/>
          </a:p>
          <a:p>
            <a:pPr marL="0" indent="0" eaLnBrk="0" latinLnBrk="1" hangingPunct="0">
              <a:lnSpc>
                <a:spcPct val="120000"/>
              </a:lnSpc>
              <a:spcBef>
                <a:spcPts val="145"/>
              </a:spcBef>
              <a:buNone/>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92469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要点3　安培力作用下的平衡和加速问题</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一、分析问题的基本思路</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确定要研究的导体棒。</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u="sng" kern="0" dirty="0">
                <a:solidFill>
                  <a:srgbClr val="000000"/>
                </a:solidFill>
                <a:latin typeface="Times New Roman" panose="02020603050405020304" pitchFamily="65" charset="-122"/>
                <a:ea typeface="华文细黑" panose="02010600040101010101" pitchFamily="65" charset="-122"/>
              </a:rPr>
              <a:t>按照重力→已知力→安培力→弹力→摩擦力的顺序,对导体棒受力分析</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3" name="TextBox 2"/>
          <p:cNvSpPr txBox="1"/>
          <p:nvPr/>
        </p:nvSpPr>
        <p:spPr>
          <a:xfrm>
            <a:off x="474947" y="2248619"/>
            <a:ext cx="11831400" cy="2882199"/>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分析导体棒的运动情况。</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根据平衡条件或牛顿第二定律列式求解。</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二、视图转换</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对于安培力作用下的力学问题,对导体棒受力分析时往往需要分</a:t>
            </a:r>
            <a:br>
              <a:rPr lang="en-US" altLang="zh-CN" sz="2410" kern="0" dirty="0">
                <a:solidFill>
                  <a:srgbClr val="000000"/>
                </a:solidFill>
                <a:latin typeface="华文细黑" panose="02010600040101010101" pitchFamily="65" charset="-122"/>
                <a:ea typeface="华文细黑" panose="02010600040101010101" pitchFamily="65" charset="-122"/>
              </a:rPr>
            </a:br>
            <a:r>
              <a:rPr lang="zh-CN" altLang="en-US" sz="2410" kern="0" dirty="0">
                <a:solidFill>
                  <a:srgbClr val="000000"/>
                </a:solidFill>
                <a:latin typeface="华文细黑" panose="02010600040101010101" pitchFamily="65" charset="-122"/>
                <a:ea typeface="华文细黑" panose="02010600040101010101" pitchFamily="65" charset="-122"/>
              </a:rPr>
              <a:t>析分布在三维空间的不同方向上的物理量,这时应</a:t>
            </a:r>
            <a:r>
              <a:rPr lang="zh-CN" altLang="en-US" sz="2410" u="sng" kern="0" dirty="0">
                <a:solidFill>
                  <a:srgbClr val="000000"/>
                </a:solidFill>
                <a:latin typeface="华文细黑" panose="02010600040101010101" pitchFamily="65" charset="-122"/>
                <a:ea typeface="华文细黑" panose="02010600040101010101" pitchFamily="65" charset="-122"/>
              </a:rPr>
              <a:t>利用俯视图、</a:t>
            </a:r>
            <a:br>
              <a:rPr lang="en-US" altLang="zh-CN" sz="2410" u="sng" kern="0" dirty="0">
                <a:solidFill>
                  <a:srgbClr val="000000"/>
                </a:solidFill>
                <a:latin typeface="华文细黑" panose="02010600040101010101" pitchFamily="65" charset="-122"/>
                <a:ea typeface="华文细黑" panose="02010600040101010101" pitchFamily="65" charset="-122"/>
              </a:rPr>
            </a:br>
            <a:r>
              <a:rPr lang="zh-CN" altLang="en-US" sz="2410" u="sng" kern="0" dirty="0">
                <a:solidFill>
                  <a:srgbClr val="000000"/>
                </a:solidFill>
                <a:latin typeface="华文细黑" panose="02010600040101010101" pitchFamily="65" charset="-122"/>
                <a:ea typeface="华文细黑" panose="02010600040101010101" pitchFamily="65" charset="-122"/>
              </a:rPr>
              <a:t>剖面图或侧视图等,变立体图为二维平面图</a:t>
            </a:r>
            <a:r>
              <a:rPr lang="zh-CN" altLang="en-US" sz="2410" kern="0" dirty="0">
                <a:solidFill>
                  <a:srgbClr val="000000"/>
                </a:solidFill>
                <a:latin typeface="华文细黑" panose="02010600040101010101" pitchFamily="65" charset="-122"/>
                <a:ea typeface="华文细黑" panose="02010600040101010101" pitchFamily="65" charset="-122"/>
              </a:rPr>
              <a:t>(如图所示)。</a:t>
            </a:r>
            <a:endParaRPr lang="zh-CN" altLang="en-US" dirty="0">
              <a:latin typeface="华文细黑" panose="02010600040101010101" pitchFamily="65" charset="-122"/>
              <a:ea typeface="华文细黑" panose="02010600040101010101" pitchFamily="65" charset="-122"/>
            </a:endParaRPr>
          </a:p>
        </p:txBody>
      </p:sp>
      <p:pic>
        <p:nvPicPr>
          <p:cNvPr id="4" name="图片 3" descr="textimage20.jpeg"/>
          <p:cNvPicPr>
            <a:picLocks noChangeAspect="1"/>
          </p:cNvPicPr>
          <p:nvPr/>
        </p:nvPicPr>
        <p:blipFill>
          <a:blip r:embed="rId3" cstate="print"/>
          <a:stretch>
            <a:fillRect/>
          </a:stretch>
        </p:blipFill>
        <p:spPr>
          <a:xfrm>
            <a:off x="8918891" y="2412157"/>
            <a:ext cx="3263244" cy="30985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160710" cy="3027495"/>
          </a:xfrm>
          <a:prstGeom prst="rect">
            <a:avLst/>
          </a:prstGeom>
          <a:noFill/>
        </p:spPr>
        <p:txBody>
          <a:bodyPr wrap="square" lIns="0" tIns="0" rIns="0" bIns="0" rtlCol="0">
            <a:spAutoFit/>
          </a:bodyPr>
          <a:lstStyle/>
          <a:p>
            <a:pPr eaLnBrk="0" latinLnBrk="1" hangingPunct="0">
              <a:lnSpc>
                <a:spcPct val="130000"/>
              </a:lnSpc>
              <a:spcBef>
                <a:spcPts val="1930"/>
              </a:spcBef>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(多选)如图所示,两平行导轨在同一水平面内。一导体棒垂直放在导轨上,棒与导轨间的动摩擦因数恒定。整个装置置于匀强磁场中,磁感应强度大小恒定,方向与金属棒垂直、与水平向右方向的夹角</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可调。导体棒沿导轨向右运动,现给导体棒通以图示方向的恒定电流,适当调整磁场方向,可以使导体棒沿导轨做匀加速运动或匀减速运动。已知导体棒加速时,加速度的最大值为</a:t>
            </a:r>
            <a:r>
              <a:rPr lang="zh-CN" altLang="en-US" sz="3285" kern="0" spc="-134"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;减速时,加速度的最大值为</a:t>
            </a:r>
            <a:r>
              <a:rPr lang="zh-CN" altLang="en-US" sz="2045" kern="0" spc="73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,其中</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为重力加速度大小。下列说法正确的是(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936742260"/>
              </p:ext>
            </p:extLst>
          </p:nvPr>
        </p:nvGraphicFramePr>
        <p:xfrm>
          <a:off x="6371801" y="2216001"/>
          <a:ext cx="400050" cy="714375"/>
        </p:xfrm>
        <a:graphic>
          <a:graphicData uri="http://schemas.openxmlformats.org/presentationml/2006/ole">
            <mc:AlternateContent xmlns:mc="http://schemas.openxmlformats.org/markup-compatibility/2006">
              <mc:Choice xmlns:v="urn:schemas-microsoft-com:vml" Requires="v">
                <p:oleObj name="Equation" r:id="rId3" imgW="10668000" imgH="18897600" progId="Equation.DSMT4">
                  <p:embed/>
                </p:oleObj>
              </mc:Choice>
              <mc:Fallback>
                <p:oleObj name="Equation" r:id="rId3" imgW="10668000" imgH="18897600" progId="Equation.DSMT4">
                  <p:embed/>
                  <p:pic>
                    <p:nvPicPr>
                      <p:cNvPr id="0" name="图片 5120"/>
                      <p:cNvPicPr>
                        <a:picLocks noChangeAspect="1"/>
                      </p:cNvPicPr>
                      <p:nvPr/>
                    </p:nvPicPr>
                    <p:blipFill>
                      <a:blip r:embed="rId4"/>
                      <a:stretch>
                        <a:fillRect/>
                      </a:stretch>
                    </p:blipFill>
                    <p:spPr>
                      <a:xfrm>
                        <a:off x="6371801" y="2216001"/>
                        <a:ext cx="400050"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44375489"/>
              </p:ext>
            </p:extLst>
          </p:nvPr>
        </p:nvGraphicFramePr>
        <p:xfrm>
          <a:off x="10434419" y="2419153"/>
          <a:ext cx="352424" cy="352424"/>
        </p:xfrm>
        <a:graphic>
          <a:graphicData uri="http://schemas.openxmlformats.org/presentationml/2006/ole">
            <mc:AlternateContent xmlns:mc="http://schemas.openxmlformats.org/markup-compatibility/2006">
              <mc:Choice xmlns:v="urn:schemas-microsoft-com:vml" Requires="v">
                <p:oleObj name="Equation" r:id="rId5" imgW="9448800" imgH="9448800" progId="Equation.DSMT4">
                  <p:embed/>
                </p:oleObj>
              </mc:Choice>
              <mc:Fallback>
                <p:oleObj name="Equation" r:id="rId5" imgW="9448800" imgH="9448800" progId="Equation.DSMT4">
                  <p:embed/>
                  <p:pic>
                    <p:nvPicPr>
                      <p:cNvPr id="0" name="图片 5121"/>
                      <p:cNvPicPr>
                        <a:picLocks noChangeAspect="1"/>
                      </p:cNvPicPr>
                      <p:nvPr/>
                    </p:nvPicPr>
                    <p:blipFill>
                      <a:blip r:embed="rId6"/>
                      <a:stretch>
                        <a:fillRect/>
                      </a:stretch>
                    </p:blipFill>
                    <p:spPr>
                      <a:xfrm>
                        <a:off x="10434419" y="2419153"/>
                        <a:ext cx="352424" cy="352424"/>
                      </a:xfrm>
                      <a:prstGeom prst="rect">
                        <a:avLst/>
                      </a:prstGeom>
                      <a:noFill/>
                      <a:ln w="9525">
                        <a:noFill/>
                      </a:ln>
                    </p:spPr>
                  </p:pic>
                </p:oleObj>
              </mc:Fallback>
            </mc:AlternateContent>
          </a:graphicData>
        </a:graphic>
      </p:graphicFrame>
      <p:pic>
        <p:nvPicPr>
          <p:cNvPr id="7" name="图片 3" descr="textimage23.jpeg"/>
          <p:cNvPicPr>
            <a:picLocks noChangeAspect="1"/>
          </p:cNvPicPr>
          <p:nvPr/>
        </p:nvPicPr>
        <p:blipFill>
          <a:blip r:embed="rId7" cstate="print"/>
          <a:stretch>
            <a:fillRect/>
          </a:stretch>
        </p:blipFill>
        <p:spPr>
          <a:xfrm>
            <a:off x="8100318" y="3525732"/>
            <a:ext cx="2613886" cy="1331082"/>
          </a:xfrm>
          <a:prstGeom prst="rect">
            <a:avLst/>
          </a:prstGeom>
        </p:spPr>
      </p:pic>
      <p:sp>
        <p:nvSpPr>
          <p:cNvPr id="8" name="TextBox 2"/>
          <p:cNvSpPr txBox="1"/>
          <p:nvPr/>
        </p:nvSpPr>
        <p:spPr>
          <a:xfrm>
            <a:off x="468000" y="3201657"/>
            <a:ext cx="11831400" cy="2666884"/>
          </a:xfrm>
          <a:prstGeom prst="rect">
            <a:avLst/>
          </a:prstGeom>
          <a:noFill/>
        </p:spPr>
        <p:txBody>
          <a:bodyPr wrap="square" lIns="0" tIns="0" rIns="0" bIns="0" rtlCol="0">
            <a:spAutoFit/>
          </a:bodyPr>
          <a:lstStyle/>
          <a:p>
            <a:pPr marL="0" indent="0" eaLnBrk="0" latinLnBrk="1" hangingPunct="0">
              <a:lnSpc>
                <a:spcPct val="150000"/>
              </a:lnSpc>
              <a:spcBef>
                <a:spcPts val="163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A.棒与导轨间的动摩擦因数为</a:t>
            </a:r>
            <a:r>
              <a:rPr lang="zh-CN" altLang="en-US" sz="3285" kern="0" spc="-134"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B.棒与导轨间的动摩擦因数为</a:t>
            </a:r>
            <a:r>
              <a:rPr lang="zh-CN" altLang="en-US" sz="3285" kern="0" spc="-134"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C.加速阶段加速度大小最大时,磁场方向斜向下,</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=60</a:t>
            </a:r>
            <a:r>
              <a:rPr lang="zh-CN" altLang="en-US" sz="2410" kern="0" dirty="0">
                <a:solidFill>
                  <a:srgbClr val="000000"/>
                </a:solidFill>
                <a:latin typeface="Arial Narrow" panose="020B0606020202030204" pitchFamily="65" charset="-122"/>
                <a:ea typeface="Arial Unicode MS"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D.减速阶段加速度大小最大时,磁场方向斜向上,</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=150</a:t>
            </a:r>
            <a:r>
              <a:rPr lang="zh-CN" altLang="en-US" sz="2410" kern="0" dirty="0">
                <a:solidFill>
                  <a:srgbClr val="000000"/>
                </a:solidFill>
                <a:latin typeface="Arial Narrow" panose="020B0606020202030204" pitchFamily="65" charset="-122"/>
                <a:ea typeface="Arial Unicode MS" pitchFamily="65" charset="-122"/>
              </a:rPr>
              <a:t>°</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665314960"/>
              </p:ext>
            </p:extLst>
          </p:nvPr>
        </p:nvGraphicFramePr>
        <p:xfrm>
          <a:off x="4437483" y="3281777"/>
          <a:ext cx="400050" cy="714375"/>
        </p:xfrm>
        <a:graphic>
          <a:graphicData uri="http://schemas.openxmlformats.org/presentationml/2006/ole">
            <mc:AlternateContent xmlns:mc="http://schemas.openxmlformats.org/markup-compatibility/2006">
              <mc:Choice xmlns:v="urn:schemas-microsoft-com:vml" Requires="v">
                <p:oleObj name="Equation" r:id="rId8" imgW="10668000" imgH="18897600" progId="Equation.DSMT4">
                  <p:embed/>
                </p:oleObj>
              </mc:Choice>
              <mc:Fallback>
                <p:oleObj name="Equation" r:id="rId8" imgW="10668000" imgH="18897600" progId="Equation.DSMT4">
                  <p:embed/>
                  <p:pic>
                    <p:nvPicPr>
                      <p:cNvPr id="0" name="图片 5122"/>
                      <p:cNvPicPr>
                        <a:picLocks noChangeAspect="1"/>
                      </p:cNvPicPr>
                      <p:nvPr/>
                    </p:nvPicPr>
                    <p:blipFill>
                      <a:blip r:embed="rId9"/>
                      <a:stretch>
                        <a:fillRect/>
                      </a:stretch>
                    </p:blipFill>
                    <p:spPr>
                      <a:xfrm>
                        <a:off x="4437483" y="3281777"/>
                        <a:ext cx="400050" cy="7143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484246297"/>
              </p:ext>
            </p:extLst>
          </p:nvPr>
        </p:nvGraphicFramePr>
        <p:xfrm>
          <a:off x="4420599" y="4055677"/>
          <a:ext cx="400050" cy="714375"/>
        </p:xfrm>
        <a:graphic>
          <a:graphicData uri="http://schemas.openxmlformats.org/presentationml/2006/ole">
            <mc:AlternateContent xmlns:mc="http://schemas.openxmlformats.org/markup-compatibility/2006">
              <mc:Choice xmlns:v="urn:schemas-microsoft-com:vml" Requires="v">
                <p:oleObj name="Equation" r:id="rId10" imgW="10668000" imgH="18897600" progId="Equation.DSMT4">
                  <p:embed/>
                </p:oleObj>
              </mc:Choice>
              <mc:Fallback>
                <p:oleObj name="Equation" r:id="rId10" imgW="10668000" imgH="18897600" progId="Equation.DSMT4">
                  <p:embed/>
                  <p:pic>
                    <p:nvPicPr>
                      <p:cNvPr id="0" name="图片 5123"/>
                      <p:cNvPicPr>
                        <a:picLocks noChangeAspect="1"/>
                      </p:cNvPicPr>
                      <p:nvPr/>
                    </p:nvPicPr>
                    <p:blipFill>
                      <a:blip r:embed="rId11"/>
                      <a:stretch>
                        <a:fillRect/>
                      </a:stretch>
                    </p:blipFill>
                    <p:spPr>
                      <a:xfrm>
                        <a:off x="4420599" y="4055677"/>
                        <a:ext cx="400050" cy="714375"/>
                      </a:xfrm>
                      <a:prstGeom prst="rect">
                        <a:avLst/>
                      </a:prstGeom>
                      <a:noFill/>
                      <a:ln w="9525">
                        <a:noFill/>
                      </a:ln>
                    </p:spPr>
                  </p:pic>
                </p:oleObj>
              </mc:Fallback>
            </mc:AlternateContent>
          </a:graphicData>
        </a:graphic>
      </p:graphicFrame>
      <p:sp>
        <p:nvSpPr>
          <p:cNvPr id="3" name="文本框 8"/>
          <p:cNvSpPr txBox="1"/>
          <p:nvPr/>
        </p:nvSpPr>
        <p:spPr>
          <a:xfrm>
            <a:off x="6214626" y="2930376"/>
            <a:ext cx="714400" cy="46037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2F839-E756-51DC-B40A-6C61404D6AB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18DD57A-5C05-C1E7-3CCA-92C50A4AD5DF}"/>
              </a:ext>
            </a:extLst>
          </p:cNvPr>
          <p:cNvSpPr txBox="1"/>
          <p:nvPr/>
        </p:nvSpPr>
        <p:spPr>
          <a:xfrm>
            <a:off x="468000" y="251917"/>
            <a:ext cx="11831400" cy="193706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pitchFamily="65" charset="-122"/>
                <a:ea typeface="楷体_GB2312" pitchFamily="65" charset="-122"/>
              </a:rPr>
              <a:t>当导体棒加速运动时受力如图甲</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由</a:t>
            </a:r>
            <a:r>
              <a:rPr lang="en-US" altLang="zh-CN" sz="2410" i="1" kern="0" dirty="0">
                <a:solidFill>
                  <a:srgbClr val="000000"/>
                </a:solidFill>
                <a:latin typeface="Times New Roman" panose="02020603050405020304" pitchFamily="65" charset="-122"/>
                <a:ea typeface="楷体_GB2312" pitchFamily="65" charset="-122"/>
              </a:rPr>
              <a:t>BIL</a:t>
            </a:r>
            <a:r>
              <a:rPr lang="zh-CN" altLang="en-US" sz="2410" kern="0" dirty="0">
                <a:solidFill>
                  <a:srgbClr val="000000"/>
                </a:solidFill>
                <a:latin typeface="Times New Roman" panose="02020603050405020304" pitchFamily="65" charset="-122"/>
                <a:ea typeface="楷体_GB2312" pitchFamily="65" charset="-122"/>
              </a:rPr>
              <a:t> </a:t>
            </a:r>
            <a:r>
              <a:rPr lang="en-US" altLang="zh-CN" sz="2410" kern="0" dirty="0">
                <a:solidFill>
                  <a:srgbClr val="000000"/>
                </a:solidFill>
                <a:latin typeface="Times New Roman" panose="02020603050405020304" pitchFamily="65" charset="-122"/>
                <a:ea typeface="楷体_GB2312" pitchFamily="65" charset="-122"/>
              </a:rPr>
              <a:t>sin </a:t>
            </a:r>
            <a:r>
              <a:rPr lang="en-US" altLang="zh-CN" sz="2410" i="1" kern="0" dirty="0">
                <a:solidFill>
                  <a:srgbClr val="000000"/>
                </a:solidFill>
                <a:latin typeface="Times New Roman" panose="02020603050405020304" pitchFamily="65" charset="-122"/>
                <a:ea typeface="楷体_GB2312" pitchFamily="65" charset="-122"/>
              </a:rPr>
              <a:t>θ</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μ</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mg</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BIL</a:t>
            </a:r>
            <a:r>
              <a:rPr lang="zh-CN" altLang="en-US" sz="2410" kern="0" dirty="0">
                <a:solidFill>
                  <a:srgbClr val="000000"/>
                </a:solidFill>
                <a:latin typeface="Times New Roman" panose="02020603050405020304" pitchFamily="65" charset="-122"/>
                <a:ea typeface="楷体_GB2312" pitchFamily="65" charset="-122"/>
              </a:rPr>
              <a:t> </a:t>
            </a:r>
            <a:r>
              <a:rPr lang="en-US" altLang="zh-CN" sz="2410" kern="0" dirty="0">
                <a:solidFill>
                  <a:srgbClr val="000000"/>
                </a:solidFill>
                <a:latin typeface="Times New Roman" panose="02020603050405020304" pitchFamily="65" charset="-122"/>
                <a:ea typeface="楷体_GB2312" pitchFamily="65" charset="-122"/>
              </a:rPr>
              <a:t>cos </a:t>
            </a:r>
            <a:r>
              <a:rPr lang="en-US" altLang="zh-CN" sz="2410" i="1" kern="0" dirty="0">
                <a:solidFill>
                  <a:srgbClr val="000000"/>
                </a:solidFill>
                <a:latin typeface="Times New Roman" panose="02020603050405020304" pitchFamily="65" charset="-122"/>
                <a:ea typeface="楷体_GB2312" pitchFamily="65" charset="-122"/>
              </a:rPr>
              <a:t>θ</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ma</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可得</a:t>
            </a:r>
            <a:r>
              <a:rPr lang="en-US" altLang="zh-CN" sz="2410" i="1" kern="0" dirty="0">
                <a:solidFill>
                  <a:srgbClr val="000000"/>
                </a:solidFill>
                <a:latin typeface="Times New Roman" panose="02020603050405020304" pitchFamily="65" charset="-122"/>
                <a:ea typeface="楷体_GB2312" pitchFamily="65" charset="-122"/>
              </a:rPr>
              <a:t>a</a:t>
            </a:r>
            <a:r>
              <a:rPr lang="en-US" altLang="zh-CN" sz="2410" kern="0" dirty="0">
                <a:solidFill>
                  <a:srgbClr val="000000"/>
                </a:solidFill>
                <a:latin typeface="Times New Roman" panose="02020603050405020304" pitchFamily="65" charset="-122"/>
                <a:ea typeface="楷体_GB2312" pitchFamily="65" charset="-122"/>
              </a:rPr>
              <a:t>=</a:t>
            </a:r>
            <a:br>
              <a:rPr lang="zh-CN" altLang="en-US" dirty="0"/>
            </a:br>
            <a:r>
              <a:rPr lang="zh-CN" altLang="en-US" sz="3090" kern="0" spc="15961" dirty="0">
                <a:solidFill>
                  <a:srgbClr val="000000"/>
                </a:solidFill>
                <a:latin typeface="Times New Roman" panose="02020603050405020304" pitchFamily="65" charset="-122"/>
                <a:ea typeface="楷体_GB2312" pitchFamily="65" charset="-122"/>
              </a:rPr>
              <a:t> </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err="1">
                <a:solidFill>
                  <a:srgbClr val="000000"/>
                </a:solidFill>
                <a:latin typeface="Times New Roman" panose="02020603050405020304" pitchFamily="65" charset="-122"/>
                <a:ea typeface="楷体_GB2312" pitchFamily="65" charset="-122"/>
              </a:rPr>
              <a:t>μg</a:t>
            </a:r>
            <a:r>
              <a:rPr lang="en-US" altLang="zh-CN" sz="2410" kern="0" dirty="0">
                <a:solidFill>
                  <a:srgbClr val="000000"/>
                </a:solidFill>
                <a:latin typeface="Times New Roman" panose="02020603050405020304" pitchFamily="65" charset="-122"/>
                <a:ea typeface="楷体_GB2312" pitchFamily="65" charset="-122"/>
              </a:rPr>
              <a:t>=</a:t>
            </a:r>
            <a:r>
              <a:rPr lang="zh-CN" altLang="en-US" sz="3090" kern="0" spc="811" dirty="0">
                <a:solidFill>
                  <a:srgbClr val="000000"/>
                </a:solidFill>
                <a:latin typeface="Times New Roman" panose="02020603050405020304" pitchFamily="65" charset="-122"/>
                <a:ea typeface="楷体_GB2312" pitchFamily="65" charset="-122"/>
              </a:rPr>
              <a:t> </a:t>
            </a:r>
            <a:r>
              <a:rPr lang="zh-CN" altLang="en-US" sz="2105" kern="0" spc="457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en-US" altLang="zh-CN" sz="2410" kern="0" dirty="0">
                <a:solidFill>
                  <a:srgbClr val="000000"/>
                </a:solidFill>
                <a:latin typeface="Times New Roman" panose="02020603050405020304" pitchFamily="65" charset="-122"/>
                <a:ea typeface="楷体_GB2312" pitchFamily="65" charset="-122"/>
              </a:rPr>
              <a:t>sin (</a:t>
            </a:r>
            <a:r>
              <a:rPr lang="en-US" altLang="zh-CN" sz="2410" i="1" kern="0" dirty="0" err="1">
                <a:solidFill>
                  <a:srgbClr val="000000"/>
                </a:solidFill>
                <a:latin typeface="Times New Roman" panose="02020603050405020304" pitchFamily="65" charset="-122"/>
                <a:ea typeface="楷体_GB2312" pitchFamily="65" charset="-122"/>
              </a:rPr>
              <a:t>θ</a:t>
            </a:r>
            <a:r>
              <a:rPr lang="en-US" altLang="zh-CN" sz="2410" kern="0" dirty="0" err="1">
                <a:solidFill>
                  <a:srgbClr val="000000"/>
                </a:solidFill>
                <a:latin typeface="Times New Roman" panose="02020603050405020304" pitchFamily="65" charset="-122"/>
                <a:ea typeface="楷体_GB2312" pitchFamily="65" charset="-122"/>
              </a:rPr>
              <a:t>+</a:t>
            </a:r>
            <a:r>
              <a:rPr lang="en-US" altLang="zh-CN" sz="2410" i="1" kern="0" dirty="0" err="1">
                <a:solidFill>
                  <a:srgbClr val="000000"/>
                </a:solidFill>
                <a:latin typeface="Times New Roman" panose="02020603050405020304" pitchFamily="65" charset="-122"/>
                <a:ea typeface="楷体_GB2312" pitchFamily="65" charset="-122"/>
              </a:rPr>
              <a:t>φ</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err="1">
                <a:solidFill>
                  <a:srgbClr val="000000"/>
                </a:solidFill>
                <a:latin typeface="Times New Roman" panose="02020603050405020304" pitchFamily="65" charset="-122"/>
                <a:ea typeface="楷体_GB2312" pitchFamily="65" charset="-122"/>
              </a:rPr>
              <a:t>μg</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其中</a:t>
            </a:r>
            <a:r>
              <a:rPr lang="en-US" altLang="zh-CN" sz="2410" kern="0" dirty="0">
                <a:solidFill>
                  <a:srgbClr val="000000"/>
                </a:solidFill>
                <a:latin typeface="Times New Roman" panose="02020603050405020304" pitchFamily="65" charset="-122"/>
                <a:ea typeface="楷体_GB2312" pitchFamily="65" charset="-122"/>
              </a:rPr>
              <a:t>tan </a:t>
            </a:r>
            <a:r>
              <a:rPr lang="en-US" altLang="zh-CN" sz="2410" i="1" kern="0" dirty="0">
                <a:solidFill>
                  <a:srgbClr val="000000"/>
                </a:solidFill>
                <a:latin typeface="Times New Roman" panose="02020603050405020304" pitchFamily="65" charset="-122"/>
                <a:ea typeface="楷体_GB2312" pitchFamily="65" charset="-122"/>
              </a:rPr>
              <a:t>φ</a:t>
            </a:r>
            <a:r>
              <a:rPr lang="en-US" altLang="zh-CN" sz="2410" kern="0" dirty="0">
                <a:solidFill>
                  <a:srgbClr val="000000"/>
                </a:solidFill>
                <a:latin typeface="Times New Roman" panose="02020603050405020304" pitchFamily="65" charset="-122"/>
                <a:ea typeface="楷体_GB2312" pitchFamily="65" charset="-122"/>
              </a:rPr>
              <a:t>=</a:t>
            </a:r>
            <a:r>
              <a:rPr lang="en-US" altLang="zh-CN" sz="2410" i="1" kern="0" dirty="0">
                <a:solidFill>
                  <a:srgbClr val="000000"/>
                </a:solidFill>
                <a:latin typeface="Times New Roman" panose="02020603050405020304" pitchFamily="65" charset="-122"/>
                <a:ea typeface="楷体_GB2312" pitchFamily="65" charset="-122"/>
              </a:rPr>
              <a:t>μ</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可见当</a:t>
            </a:r>
            <a:r>
              <a:rPr lang="en-US" altLang="zh-CN" sz="2410" i="1" kern="0" dirty="0" err="1">
                <a:solidFill>
                  <a:srgbClr val="000000"/>
                </a:solidFill>
                <a:latin typeface="Times New Roman" panose="02020603050405020304" pitchFamily="65" charset="-122"/>
                <a:ea typeface="楷体_GB2312" pitchFamily="65" charset="-122"/>
              </a:rPr>
              <a:t>θ</a:t>
            </a:r>
            <a:r>
              <a:rPr lang="en-US" altLang="zh-CN" sz="2410" kern="0" dirty="0" err="1">
                <a:solidFill>
                  <a:srgbClr val="000000"/>
                </a:solidFill>
                <a:latin typeface="Times New Roman" panose="02020603050405020304" pitchFamily="65" charset="-122"/>
                <a:ea typeface="楷体_GB2312" pitchFamily="65" charset="-122"/>
              </a:rPr>
              <a:t>+</a:t>
            </a:r>
            <a:r>
              <a:rPr lang="en-US" altLang="zh-CN" sz="2410" i="1" kern="0" dirty="0" err="1">
                <a:solidFill>
                  <a:srgbClr val="000000"/>
                </a:solidFill>
                <a:latin typeface="Times New Roman" panose="02020603050405020304" pitchFamily="65" charset="-122"/>
                <a:ea typeface="楷体_GB2312" pitchFamily="65" charset="-122"/>
              </a:rPr>
              <a:t>φ</a:t>
            </a:r>
            <a:r>
              <a:rPr lang="en-US" altLang="zh-CN" sz="2410" kern="0" dirty="0">
                <a:solidFill>
                  <a:srgbClr val="000000"/>
                </a:solidFill>
                <a:latin typeface="Times New Roman" panose="02020603050405020304" pitchFamily="65" charset="-122"/>
                <a:ea typeface="楷体_GB2312" pitchFamily="65" charset="-122"/>
              </a:rPr>
              <a:t>=90</a:t>
            </a:r>
            <a:r>
              <a:rPr lang="en-US" altLang="zh-CN"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时</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加速度</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取得最大值,为</a:t>
            </a:r>
            <a:r>
              <a:rPr lang="zh-CN" altLang="en-US" sz="3020" kern="0" spc="877" dirty="0">
                <a:solidFill>
                  <a:srgbClr val="000000"/>
                </a:solidFill>
                <a:latin typeface="Times New Roman" panose="02020603050405020304" pitchFamily="65" charset="-122"/>
                <a:ea typeface="楷体_GB2312" pitchFamily="65" charset="-122"/>
              </a:rPr>
              <a:t> </a:t>
            </a:r>
            <a:r>
              <a:rPr lang="zh-CN" altLang="en-US" sz="2060" kern="0" spc="461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μg</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34"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g</a:t>
            </a:r>
            <a:r>
              <a:rPr lang="zh-CN" altLang="en-US" sz="2410" kern="0" dirty="0">
                <a:solidFill>
                  <a:srgbClr val="000000"/>
                </a:solidFill>
                <a:latin typeface="Times New Roman" panose="02020603050405020304"/>
                <a:ea typeface="楷体_GB2312" pitchFamily="65" charset="-122"/>
              </a:rPr>
              <a:t>①</a:t>
            </a:r>
            <a:r>
              <a:rPr lang="zh-CN" altLang="en-US" sz="2410" kern="0" dirty="0">
                <a:solidFill>
                  <a:srgbClr val="000000"/>
                </a:solidFill>
                <a:latin typeface="Times New Roman" panose="02020603050405020304" pitchFamily="65" charset="-122"/>
                <a:ea typeface="楷体_GB2312" pitchFamily="65" charset="-122"/>
              </a:rPr>
              <a:t>;当导体棒减速运动时受力如图乙,由</a:t>
            </a:r>
            <a:r>
              <a:rPr lang="zh-CN" altLang="en-US" sz="2410" i="1" kern="0" dirty="0">
                <a:solidFill>
                  <a:srgbClr val="000000"/>
                </a:solidFill>
                <a:latin typeface="Times New Roman" panose="02020603050405020304" pitchFamily="65" charset="-122"/>
                <a:ea typeface="楷体_GB2312" pitchFamily="65" charset="-122"/>
              </a:rPr>
              <a:t>BIL</a:t>
            </a:r>
            <a:r>
              <a:rPr lang="zh-CN" altLang="en-US" sz="2410" kern="0" dirty="0">
                <a:solidFill>
                  <a:srgbClr val="000000"/>
                </a:solidFill>
                <a:latin typeface="Times New Roman" panose="02020603050405020304" pitchFamily="65" charset="-122"/>
                <a:ea typeface="楷体_GB2312" pitchFamily="65" charset="-122"/>
              </a:rPr>
              <a:t> sin </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a:t>
            </a:r>
            <a:endParaRPr lang="zh-CN" altLang="en-US" dirty="0"/>
          </a:p>
        </p:txBody>
      </p:sp>
      <p:graphicFrame>
        <p:nvGraphicFramePr>
          <p:cNvPr id="5" name="对象 4">
            <a:extLst>
              <a:ext uri="{FF2B5EF4-FFF2-40B4-BE49-F238E27FC236}">
                <a16:creationId xmlns:a16="http://schemas.microsoft.com/office/drawing/2014/main" id="{5E86341C-868F-A8C8-AB26-77A8D0462FF3}"/>
              </a:ext>
            </a:extLst>
          </p:cNvPr>
          <p:cNvGraphicFramePr>
            <a:graphicFrameLocks noChangeAspect="1"/>
          </p:cNvGraphicFramePr>
          <p:nvPr>
            <p:extLst>
              <p:ext uri="{D42A27DB-BD31-4B8C-83A1-F6EECF244321}">
                <p14:modId xmlns:p14="http://schemas.microsoft.com/office/powerpoint/2010/main" val="2551080163"/>
              </p:ext>
            </p:extLst>
          </p:nvPr>
        </p:nvGraphicFramePr>
        <p:xfrm>
          <a:off x="468000" y="935954"/>
          <a:ext cx="2419350" cy="657224"/>
        </p:xfrm>
        <a:graphic>
          <a:graphicData uri="http://schemas.openxmlformats.org/presentationml/2006/ole">
            <mc:AlternateContent xmlns:mc="http://schemas.openxmlformats.org/markup-compatibility/2006">
              <mc:Choice xmlns:v="urn:schemas-microsoft-com:vml" Requires="v">
                <p:oleObj name="Equation" r:id="rId3" imgW="64008000" imgH="17373600" progId="Equation.DSMT4">
                  <p:embed/>
                </p:oleObj>
              </mc:Choice>
              <mc:Fallback>
                <p:oleObj name="Equation" r:id="rId3" imgW="64008000" imgH="17373600" progId="Equation.DSMT4">
                  <p:embed/>
                  <p:pic>
                    <p:nvPicPr>
                      <p:cNvPr id="5" name="对象 4"/>
                      <p:cNvPicPr>
                        <a:picLocks noChangeAspect="1"/>
                      </p:cNvPicPr>
                      <p:nvPr/>
                    </p:nvPicPr>
                    <p:blipFill>
                      <a:blip r:embed="rId4"/>
                      <a:stretch>
                        <a:fillRect/>
                      </a:stretch>
                    </p:blipFill>
                    <p:spPr>
                      <a:xfrm>
                        <a:off x="468000" y="935954"/>
                        <a:ext cx="2419350" cy="657224"/>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1A7778E5-EBF5-F5EE-6A8D-2D63AE031368}"/>
              </a:ext>
            </a:extLst>
          </p:cNvPr>
          <p:cNvGraphicFramePr>
            <a:graphicFrameLocks noChangeAspect="1"/>
          </p:cNvGraphicFramePr>
          <p:nvPr>
            <p:extLst>
              <p:ext uri="{D42A27DB-BD31-4B8C-83A1-F6EECF244321}">
                <p14:modId xmlns:p14="http://schemas.microsoft.com/office/powerpoint/2010/main" val="2949021333"/>
              </p:ext>
            </p:extLst>
          </p:nvPr>
        </p:nvGraphicFramePr>
        <p:xfrm>
          <a:off x="3478880" y="935954"/>
          <a:ext cx="495300" cy="657225"/>
        </p:xfrm>
        <a:graphic>
          <a:graphicData uri="http://schemas.openxmlformats.org/presentationml/2006/ole">
            <mc:AlternateContent xmlns:mc="http://schemas.openxmlformats.org/markup-compatibility/2006">
              <mc:Choice xmlns:v="urn:schemas-microsoft-com:vml" Requires="v">
                <p:oleObj name="Equation" r:id="rId5" imgW="13106400" imgH="17373600" progId="Equation.DSMT4">
                  <p:embed/>
                </p:oleObj>
              </mc:Choice>
              <mc:Fallback>
                <p:oleObj name="Equation" r:id="rId5" imgW="13106400" imgH="17373600" progId="Equation.DSMT4">
                  <p:embed/>
                  <p:pic>
                    <p:nvPicPr>
                      <p:cNvPr id="6" name="对象 5"/>
                      <p:cNvPicPr>
                        <a:picLocks noChangeAspect="1"/>
                      </p:cNvPicPr>
                      <p:nvPr/>
                    </p:nvPicPr>
                    <p:blipFill>
                      <a:blip r:embed="rId6"/>
                      <a:stretch>
                        <a:fillRect/>
                      </a:stretch>
                    </p:blipFill>
                    <p:spPr>
                      <a:xfrm>
                        <a:off x="3478880" y="935954"/>
                        <a:ext cx="495300" cy="657225"/>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1B7CB69D-3C5A-DD8D-BD30-3CEB57820C1E}"/>
              </a:ext>
            </a:extLst>
          </p:cNvPr>
          <p:cNvGraphicFramePr>
            <a:graphicFrameLocks noChangeAspect="1"/>
          </p:cNvGraphicFramePr>
          <p:nvPr>
            <p:extLst>
              <p:ext uri="{D42A27DB-BD31-4B8C-83A1-F6EECF244321}">
                <p14:modId xmlns:p14="http://schemas.microsoft.com/office/powerpoint/2010/main" val="2467872345"/>
              </p:ext>
            </p:extLst>
          </p:nvPr>
        </p:nvGraphicFramePr>
        <p:xfrm>
          <a:off x="3974180" y="1022162"/>
          <a:ext cx="847725" cy="447675"/>
        </p:xfrm>
        <a:graphic>
          <a:graphicData uri="http://schemas.openxmlformats.org/presentationml/2006/ole">
            <mc:AlternateContent xmlns:mc="http://schemas.openxmlformats.org/markup-compatibility/2006">
              <mc:Choice xmlns:v="urn:schemas-microsoft-com:vml" Requires="v">
                <p:oleObj name="Equation" r:id="rId7" imgW="22555200" imgH="11887200" progId="Equation.DSMT4">
                  <p:embed/>
                </p:oleObj>
              </mc:Choice>
              <mc:Fallback>
                <p:oleObj name="Equation" r:id="rId7" imgW="22555200" imgH="11887200" progId="Equation.DSMT4">
                  <p:embed/>
                  <p:pic>
                    <p:nvPicPr>
                      <p:cNvPr id="7" name="对象 6"/>
                      <p:cNvPicPr>
                        <a:picLocks noChangeAspect="1"/>
                      </p:cNvPicPr>
                      <p:nvPr/>
                    </p:nvPicPr>
                    <p:blipFill>
                      <a:blip r:embed="rId8"/>
                      <a:stretch>
                        <a:fillRect/>
                      </a:stretch>
                    </p:blipFill>
                    <p:spPr>
                      <a:xfrm>
                        <a:off x="3974180" y="1022162"/>
                        <a:ext cx="847725" cy="447675"/>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6285D093-48CB-F6ED-B405-8553793C6C7E}"/>
              </a:ext>
            </a:extLst>
          </p:cNvPr>
          <p:cNvGraphicFramePr>
            <a:graphicFrameLocks noChangeAspect="1"/>
          </p:cNvGraphicFramePr>
          <p:nvPr>
            <p:extLst>
              <p:ext uri="{D42A27DB-BD31-4B8C-83A1-F6EECF244321}">
                <p14:modId xmlns:p14="http://schemas.microsoft.com/office/powerpoint/2010/main" val="1866629339"/>
              </p:ext>
            </p:extLst>
          </p:nvPr>
        </p:nvGraphicFramePr>
        <p:xfrm>
          <a:off x="2380500" y="1720548"/>
          <a:ext cx="495299" cy="657224"/>
        </p:xfrm>
        <a:graphic>
          <a:graphicData uri="http://schemas.openxmlformats.org/presentationml/2006/ole">
            <mc:AlternateContent xmlns:mc="http://schemas.openxmlformats.org/markup-compatibility/2006">
              <mc:Choice xmlns:v="urn:schemas-microsoft-com:vml" Requires="v">
                <p:oleObj name="Equation" r:id="rId9" imgW="13106400" imgH="17373600" progId="Equation.DSMT4">
                  <p:embed/>
                </p:oleObj>
              </mc:Choice>
              <mc:Fallback>
                <p:oleObj name="Equation" r:id="rId9" imgW="13106400" imgH="17373600" progId="Equation.DSMT4">
                  <p:embed/>
                  <p:pic>
                    <p:nvPicPr>
                      <p:cNvPr id="8" name="对象 7"/>
                      <p:cNvPicPr>
                        <a:picLocks noChangeAspect="1"/>
                      </p:cNvPicPr>
                      <p:nvPr/>
                    </p:nvPicPr>
                    <p:blipFill>
                      <a:blip r:embed="rId10"/>
                      <a:stretch>
                        <a:fillRect/>
                      </a:stretch>
                    </p:blipFill>
                    <p:spPr>
                      <a:xfrm>
                        <a:off x="2380500" y="1720548"/>
                        <a:ext cx="495299" cy="657224"/>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23F3E3C9-441C-DB18-D1D6-20B19C36295E}"/>
              </a:ext>
            </a:extLst>
          </p:cNvPr>
          <p:cNvGraphicFramePr>
            <a:graphicFrameLocks noChangeAspect="1"/>
          </p:cNvGraphicFramePr>
          <p:nvPr>
            <p:extLst>
              <p:ext uri="{D42A27DB-BD31-4B8C-83A1-F6EECF244321}">
                <p14:modId xmlns:p14="http://schemas.microsoft.com/office/powerpoint/2010/main" val="1813121078"/>
              </p:ext>
            </p:extLst>
          </p:nvPr>
        </p:nvGraphicFramePr>
        <p:xfrm>
          <a:off x="2875799" y="1755931"/>
          <a:ext cx="847725" cy="447675"/>
        </p:xfrm>
        <a:graphic>
          <a:graphicData uri="http://schemas.openxmlformats.org/presentationml/2006/ole">
            <mc:AlternateContent xmlns:mc="http://schemas.openxmlformats.org/markup-compatibility/2006">
              <mc:Choice xmlns:v="urn:schemas-microsoft-com:vml" Requires="v">
                <p:oleObj name="Equation" r:id="rId11" imgW="22555200" imgH="11887200" progId="Equation.DSMT4">
                  <p:embed/>
                </p:oleObj>
              </mc:Choice>
              <mc:Fallback>
                <p:oleObj name="Equation" r:id="rId11" imgW="22555200" imgH="11887200" progId="Equation.DSMT4">
                  <p:embed/>
                  <p:pic>
                    <p:nvPicPr>
                      <p:cNvPr id="9" name="对象 8"/>
                      <p:cNvPicPr>
                        <a:picLocks noChangeAspect="1"/>
                      </p:cNvPicPr>
                      <p:nvPr/>
                    </p:nvPicPr>
                    <p:blipFill>
                      <a:blip r:embed="rId12"/>
                      <a:stretch>
                        <a:fillRect/>
                      </a:stretch>
                    </p:blipFill>
                    <p:spPr>
                      <a:xfrm>
                        <a:off x="2875799" y="1755931"/>
                        <a:ext cx="847725" cy="44767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DC005388-579E-6A7C-9ABC-3648EC9B0B87}"/>
              </a:ext>
            </a:extLst>
          </p:cNvPr>
          <p:cNvGraphicFramePr>
            <a:graphicFrameLocks noChangeAspect="1"/>
          </p:cNvGraphicFramePr>
          <p:nvPr>
            <p:extLst>
              <p:ext uri="{D42A27DB-BD31-4B8C-83A1-F6EECF244321}">
                <p14:modId xmlns:p14="http://schemas.microsoft.com/office/powerpoint/2010/main" val="3845039790"/>
              </p:ext>
            </p:extLst>
          </p:nvPr>
        </p:nvGraphicFramePr>
        <p:xfrm>
          <a:off x="4315055" y="1589731"/>
          <a:ext cx="400049" cy="714375"/>
        </p:xfrm>
        <a:graphic>
          <a:graphicData uri="http://schemas.openxmlformats.org/presentationml/2006/ole">
            <mc:AlternateContent xmlns:mc="http://schemas.openxmlformats.org/markup-compatibility/2006">
              <mc:Choice xmlns:v="urn:schemas-microsoft-com:vml" Requires="v">
                <p:oleObj name="Equation" r:id="rId13" imgW="10668000" imgH="18897600" progId="Equation.DSMT4">
                  <p:embed/>
                </p:oleObj>
              </mc:Choice>
              <mc:Fallback>
                <p:oleObj name="Equation" r:id="rId13" imgW="10668000" imgH="18897600" progId="Equation.DSMT4">
                  <p:embed/>
                  <p:pic>
                    <p:nvPicPr>
                      <p:cNvPr id="10" name="对象 9"/>
                      <p:cNvPicPr>
                        <a:picLocks noChangeAspect="1"/>
                      </p:cNvPicPr>
                      <p:nvPr/>
                    </p:nvPicPr>
                    <p:blipFill>
                      <a:blip r:embed="rId14"/>
                      <a:stretch>
                        <a:fillRect/>
                      </a:stretch>
                    </p:blipFill>
                    <p:spPr>
                      <a:xfrm>
                        <a:off x="4315055" y="1589731"/>
                        <a:ext cx="400049" cy="714375"/>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57FA1BCB-3F35-C35A-2C12-B9A3ED3A052C}"/>
              </a:ext>
            </a:extLst>
          </p:cNvPr>
          <p:cNvSpPr txBox="1"/>
          <p:nvPr/>
        </p:nvSpPr>
        <p:spPr>
          <a:xfrm>
            <a:off x="467995" y="2180970"/>
            <a:ext cx="11489055" cy="3127266"/>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mg</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BIL</a:t>
            </a:r>
            <a:r>
              <a:rPr lang="zh-CN" altLang="en-US" sz="2410" kern="0" dirty="0">
                <a:solidFill>
                  <a:srgbClr val="000000"/>
                </a:solidFill>
                <a:latin typeface="Times New Roman" panose="02020603050405020304" pitchFamily="65" charset="-122"/>
                <a:ea typeface="楷体_GB2312" pitchFamily="65" charset="-122"/>
              </a:rPr>
              <a:t> cos </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a:t>
            </a:r>
            <a:r>
              <a:rPr lang="zh-CN" altLang="en-US" sz="2410" kern="0" dirty="0">
                <a:solidFill>
                  <a:srgbClr val="000000"/>
                </a:solidFill>
                <a:latin typeface="Times New Roman" panose="02020603050405020304" pitchFamily="65" charset="-122"/>
                <a:ea typeface="楷体_GB2312" pitchFamily="65" charset="-122"/>
              </a:rPr>
              <a:t>,其中</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=180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,可得</a:t>
            </a:r>
            <a:r>
              <a:rPr lang="zh-CN" altLang="en-US" sz="2410" i="1" kern="0" dirty="0">
                <a:solidFill>
                  <a:srgbClr val="000000"/>
                </a:solidFill>
                <a:latin typeface="Times New Roman" panose="02020603050405020304" pitchFamily="65" charset="-122"/>
                <a:ea typeface="楷体_GB2312" pitchFamily="65" charset="-122"/>
              </a:rPr>
              <a:t>a</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596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μg</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811" dirty="0">
                <a:solidFill>
                  <a:srgbClr val="000000"/>
                </a:solidFill>
                <a:latin typeface="Times New Roman" panose="02020603050405020304" pitchFamily="65" charset="-122"/>
                <a:ea typeface="楷体_GB2312" pitchFamily="65" charset="-122"/>
              </a:rPr>
              <a:t> </a:t>
            </a:r>
            <a:r>
              <a:rPr lang="zh-CN" altLang="en-US" sz="2105" kern="0" spc="457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sin (</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φ</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i="1" kern="0" dirty="0">
                <a:solidFill>
                  <a:srgbClr val="000000"/>
                </a:solidFill>
                <a:latin typeface="Times New Roman" panose="02020603050405020304" pitchFamily="65" charset="-122"/>
                <a:ea typeface="楷体_GB2312" pitchFamily="65" charset="-122"/>
              </a:rPr>
              <a:t>μg</a:t>
            </a:r>
            <a:r>
              <a:rPr lang="zh-CN" altLang="en-US" sz="2410" kern="0" dirty="0">
                <a:solidFill>
                  <a:srgbClr val="000000"/>
                </a:solidFill>
                <a:latin typeface="Times New Roman" panose="02020603050405020304" pitchFamily="65" charset="-122"/>
                <a:ea typeface="楷体_GB2312" pitchFamily="65" charset="-122"/>
              </a:rPr>
              <a:t>,其中tan </a:t>
            </a:r>
            <a:r>
              <a:rPr lang="zh-CN" altLang="en-US" sz="2410" i="1" kern="0" dirty="0">
                <a:solidFill>
                  <a:srgbClr val="000000"/>
                </a:solidFill>
                <a:latin typeface="Times New Roman" panose="02020603050405020304" pitchFamily="65" charset="-122"/>
                <a:ea typeface="楷体_GB2312" pitchFamily="65" charset="-122"/>
              </a:rPr>
              <a:t>φ</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a:t>
            </a:r>
            <a:r>
              <a:rPr lang="zh-CN" altLang="en-US" sz="2410" kern="0" dirty="0">
                <a:solidFill>
                  <a:srgbClr val="000000"/>
                </a:solidFill>
                <a:latin typeface="Times New Roman" panose="02020603050405020304" pitchFamily="65" charset="-122"/>
                <a:ea typeface="楷体_GB2312" pitchFamily="65" charset="-122"/>
              </a:rPr>
              <a:t>,可见当</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φ</a:t>
            </a:r>
            <a:r>
              <a:rPr lang="zh-CN" altLang="en-US" sz="2410" kern="0" dirty="0">
                <a:solidFill>
                  <a:srgbClr val="000000"/>
                </a:solidFill>
                <a:latin typeface="Times New Roman" panose="02020603050405020304" pitchFamily="65" charset="-122"/>
                <a:ea typeface="楷体_GB2312" pitchFamily="65" charset="-122"/>
              </a:rPr>
              <a:t>=90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时,加速度取得最大值,为</a:t>
            </a:r>
            <a:r>
              <a:rPr lang="zh-CN" altLang="en-US" sz="3090" kern="0" spc="811" dirty="0">
                <a:solidFill>
                  <a:srgbClr val="000000"/>
                </a:solidFill>
                <a:latin typeface="Times New Roman" panose="02020603050405020304" pitchFamily="65" charset="-122"/>
                <a:ea typeface="楷体_GB2312" pitchFamily="65" charset="-122"/>
              </a:rPr>
              <a:t> </a:t>
            </a:r>
            <a:r>
              <a:rPr lang="zh-CN" altLang="en-US" sz="2105" kern="0" spc="457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μg</a:t>
            </a:r>
            <a:r>
              <a:rPr lang="zh-CN" altLang="en-US" sz="2410" kern="0" dirty="0">
                <a:solidFill>
                  <a:srgbClr val="000000"/>
                </a:solidFill>
                <a:latin typeface="Times New Roman" panose="02020603050405020304" pitchFamily="65" charset="-122"/>
                <a:ea typeface="楷体_GB2312" pitchFamily="65" charset="-122"/>
              </a:rPr>
              <a:t>=</a:t>
            </a:r>
            <a:r>
              <a:rPr lang="zh-CN" altLang="en-US" sz="1655" kern="0" spc="1118"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g</a:t>
            </a:r>
            <a:r>
              <a:rPr lang="zh-CN" altLang="en-US" sz="2410" kern="0" dirty="0">
                <a:solidFill>
                  <a:srgbClr val="000000"/>
                </a:solidFill>
                <a:latin typeface="Times New Roman" panose="02020603050405020304"/>
                <a:ea typeface="楷体_GB2312" pitchFamily="65" charset="-122"/>
              </a:rPr>
              <a:t>②</a:t>
            </a:r>
            <a:r>
              <a:rPr lang="zh-CN" altLang="en-US" sz="2410" kern="0" dirty="0">
                <a:solidFill>
                  <a:srgbClr val="000000"/>
                </a:solidFill>
                <a:latin typeface="Times New Roman" panose="02020603050405020304" pitchFamily="65" charset="-122"/>
                <a:ea typeface="楷体_GB2312" pitchFamily="65" charset="-122"/>
              </a:rPr>
              <a:t>;联立</a:t>
            </a:r>
            <a:r>
              <a:rPr lang="zh-CN" altLang="en-US" sz="2410" kern="0" dirty="0">
                <a:solidFill>
                  <a:srgbClr val="000000"/>
                </a:solidFill>
                <a:latin typeface="Times New Roman" panose="02020603050405020304"/>
                <a:ea typeface="楷体_GB2312" pitchFamily="65" charset="-122"/>
              </a:rPr>
              <a:t>①</a:t>
            </a:r>
            <a:endParaRPr lang="zh-CN" altLang="en-US" dirty="0">
              <a:latin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_GB2312" pitchFamily="65" charset="-122"/>
              </a:rPr>
              <a:t>②</a:t>
            </a:r>
            <a:r>
              <a:rPr lang="zh-CN" altLang="en-US" sz="2410" kern="0" dirty="0">
                <a:solidFill>
                  <a:srgbClr val="000000"/>
                </a:solidFill>
                <a:latin typeface="Times New Roman" panose="02020603050405020304" pitchFamily="65" charset="-122"/>
                <a:ea typeface="楷体_GB2312" pitchFamily="65" charset="-122"/>
              </a:rPr>
              <a:t>式可得</a:t>
            </a:r>
            <a:r>
              <a:rPr lang="zh-CN" altLang="en-US" sz="2410" i="1" kern="0" dirty="0">
                <a:solidFill>
                  <a:srgbClr val="000000"/>
                </a:solidFill>
                <a:latin typeface="Times New Roman" panose="02020603050405020304" pitchFamily="65" charset="-122"/>
                <a:ea typeface="楷体_GB2312" pitchFamily="65" charset="-122"/>
              </a:rPr>
              <a:t>μ</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3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,则</a:t>
            </a:r>
            <a:r>
              <a:rPr lang="zh-CN" altLang="en-US" sz="2410" i="1" kern="0" dirty="0">
                <a:solidFill>
                  <a:srgbClr val="000000"/>
                </a:solidFill>
                <a:latin typeface="Times New Roman" panose="02020603050405020304" pitchFamily="65" charset="-122"/>
                <a:ea typeface="楷体_GB2312" pitchFamily="65" charset="-122"/>
              </a:rPr>
              <a:t>φ</a:t>
            </a:r>
            <a:r>
              <a:rPr lang="zh-CN" altLang="en-US" sz="2410" kern="0" dirty="0">
                <a:solidFill>
                  <a:srgbClr val="000000"/>
                </a:solidFill>
                <a:latin typeface="Times New Roman" panose="02020603050405020304" pitchFamily="65" charset="-122"/>
                <a:ea typeface="楷体_GB2312" pitchFamily="65" charset="-122"/>
              </a:rPr>
              <a:t>=30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,故当导体棒加速阶段加速度大小最大时</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=60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,当导体棒减速</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阶段加速度大小最大时</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=120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FF0000"/>
                </a:solidFill>
                <a:latin typeface="Times New Roman" panose="02020603050405020304" pitchFamily="65" charset="-122"/>
                <a:ea typeface="楷体_GB2312" pitchFamily="65" charset="-122"/>
              </a:rPr>
              <a:t>A、D错误</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FF0000"/>
                </a:solidFill>
                <a:latin typeface="Times New Roman" panose="02020603050405020304" pitchFamily="65" charset="-122"/>
                <a:ea typeface="楷体_GB2312" pitchFamily="65" charset="-122"/>
              </a:rPr>
              <a:t>B、C正确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endParaRPr lang="zh-CN" altLang="en-US" dirty="0"/>
          </a:p>
        </p:txBody>
      </p:sp>
      <p:pic>
        <p:nvPicPr>
          <p:cNvPr id="11" name="图片 3" descr="textimage26.jpeg">
            <a:extLst>
              <a:ext uri="{FF2B5EF4-FFF2-40B4-BE49-F238E27FC236}">
                <a16:creationId xmlns:a16="http://schemas.microsoft.com/office/drawing/2014/main" id="{3FC3ADCD-2FEF-FC18-2984-81EB07DCF90D}"/>
              </a:ext>
            </a:extLst>
          </p:cNvPr>
          <p:cNvPicPr>
            <a:picLocks noChangeAspect="1"/>
          </p:cNvPicPr>
          <p:nvPr/>
        </p:nvPicPr>
        <p:blipFill>
          <a:blip r:embed="rId15" cstate="print"/>
          <a:stretch>
            <a:fillRect/>
          </a:stretch>
        </p:blipFill>
        <p:spPr>
          <a:xfrm>
            <a:off x="7499126" y="4338503"/>
            <a:ext cx="3337496" cy="2262471"/>
          </a:xfrm>
          <a:prstGeom prst="rect">
            <a:avLst/>
          </a:prstGeom>
        </p:spPr>
      </p:pic>
      <p:graphicFrame>
        <p:nvGraphicFramePr>
          <p:cNvPr id="12" name="对象 11">
            <a:extLst>
              <a:ext uri="{FF2B5EF4-FFF2-40B4-BE49-F238E27FC236}">
                <a16:creationId xmlns:a16="http://schemas.microsoft.com/office/drawing/2014/main" id="{851F2A81-46F3-1905-FC66-4973130E92A6}"/>
              </a:ext>
            </a:extLst>
          </p:cNvPr>
          <p:cNvGraphicFramePr>
            <a:graphicFrameLocks noChangeAspect="1"/>
          </p:cNvGraphicFramePr>
          <p:nvPr>
            <p:extLst>
              <p:ext uri="{D42A27DB-BD31-4B8C-83A1-F6EECF244321}">
                <p14:modId xmlns:p14="http://schemas.microsoft.com/office/powerpoint/2010/main" val="3339200811"/>
              </p:ext>
            </p:extLst>
          </p:nvPr>
        </p:nvGraphicFramePr>
        <p:xfrm>
          <a:off x="5796062" y="2268933"/>
          <a:ext cx="2419350" cy="657225"/>
        </p:xfrm>
        <a:graphic>
          <a:graphicData uri="http://schemas.openxmlformats.org/presentationml/2006/ole">
            <mc:AlternateContent xmlns:mc="http://schemas.openxmlformats.org/markup-compatibility/2006">
              <mc:Choice xmlns:v="urn:schemas-microsoft-com:vml" Requires="v">
                <p:oleObj name="Equation" r:id="rId16" imgW="64008000" imgH="17373600" progId="Equation.DSMT4">
                  <p:embed/>
                </p:oleObj>
              </mc:Choice>
              <mc:Fallback>
                <p:oleObj name="Equation" r:id="rId16" imgW="64008000" imgH="17373600" progId="Equation.DSMT4">
                  <p:embed/>
                  <p:pic>
                    <p:nvPicPr>
                      <p:cNvPr id="5" name="对象 4"/>
                      <p:cNvPicPr>
                        <a:picLocks noChangeAspect="1"/>
                      </p:cNvPicPr>
                      <p:nvPr/>
                    </p:nvPicPr>
                    <p:blipFill>
                      <a:blip r:embed="rId17"/>
                      <a:stretch>
                        <a:fillRect/>
                      </a:stretch>
                    </p:blipFill>
                    <p:spPr>
                      <a:xfrm>
                        <a:off x="5796062" y="2268933"/>
                        <a:ext cx="2419350" cy="65722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899DEAFB-E72A-5C17-1918-88AC871BE03D}"/>
              </a:ext>
            </a:extLst>
          </p:cNvPr>
          <p:cNvGraphicFramePr>
            <a:graphicFrameLocks noChangeAspect="1"/>
          </p:cNvGraphicFramePr>
          <p:nvPr>
            <p:extLst>
              <p:ext uri="{D42A27DB-BD31-4B8C-83A1-F6EECF244321}">
                <p14:modId xmlns:p14="http://schemas.microsoft.com/office/powerpoint/2010/main" val="1570192675"/>
              </p:ext>
            </p:extLst>
          </p:nvPr>
        </p:nvGraphicFramePr>
        <p:xfrm>
          <a:off x="8980399" y="2268933"/>
          <a:ext cx="495299" cy="657224"/>
        </p:xfrm>
        <a:graphic>
          <a:graphicData uri="http://schemas.openxmlformats.org/presentationml/2006/ole">
            <mc:AlternateContent xmlns:mc="http://schemas.openxmlformats.org/markup-compatibility/2006">
              <mc:Choice xmlns:v="urn:schemas-microsoft-com:vml" Requires="v">
                <p:oleObj name="Equation" r:id="rId18" imgW="13106400" imgH="17373600" progId="Equation.DSMT4">
                  <p:embed/>
                </p:oleObj>
              </mc:Choice>
              <mc:Fallback>
                <p:oleObj name="Equation" r:id="rId18" imgW="13106400" imgH="17373600" progId="Equation.DSMT4">
                  <p:embed/>
                  <p:pic>
                    <p:nvPicPr>
                      <p:cNvPr id="6" name="对象 5"/>
                      <p:cNvPicPr>
                        <a:picLocks noChangeAspect="1"/>
                      </p:cNvPicPr>
                      <p:nvPr/>
                    </p:nvPicPr>
                    <p:blipFill>
                      <a:blip r:embed="rId19"/>
                      <a:stretch>
                        <a:fillRect/>
                      </a:stretch>
                    </p:blipFill>
                    <p:spPr>
                      <a:xfrm>
                        <a:off x="8980399" y="2268933"/>
                        <a:ext cx="495299" cy="657224"/>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ADB1E39A-08FD-98E0-6125-65CC12C17570}"/>
              </a:ext>
            </a:extLst>
          </p:cNvPr>
          <p:cNvGraphicFramePr>
            <a:graphicFrameLocks noChangeAspect="1"/>
          </p:cNvGraphicFramePr>
          <p:nvPr>
            <p:extLst>
              <p:ext uri="{D42A27DB-BD31-4B8C-83A1-F6EECF244321}">
                <p14:modId xmlns:p14="http://schemas.microsoft.com/office/powerpoint/2010/main" val="3619700382"/>
              </p:ext>
            </p:extLst>
          </p:nvPr>
        </p:nvGraphicFramePr>
        <p:xfrm>
          <a:off x="9412834" y="2355142"/>
          <a:ext cx="847724" cy="447674"/>
        </p:xfrm>
        <a:graphic>
          <a:graphicData uri="http://schemas.openxmlformats.org/presentationml/2006/ole">
            <mc:AlternateContent xmlns:mc="http://schemas.openxmlformats.org/markup-compatibility/2006">
              <mc:Choice xmlns:v="urn:schemas-microsoft-com:vml" Requires="v">
                <p:oleObj name="Equation" r:id="rId20" imgW="22555200" imgH="11887200" progId="Equation.DSMT4">
                  <p:embed/>
                </p:oleObj>
              </mc:Choice>
              <mc:Fallback>
                <p:oleObj name="Equation" r:id="rId20" imgW="22555200" imgH="11887200" progId="Equation.DSMT4">
                  <p:embed/>
                  <p:pic>
                    <p:nvPicPr>
                      <p:cNvPr id="7" name="对象 6"/>
                      <p:cNvPicPr>
                        <a:picLocks noChangeAspect="1"/>
                      </p:cNvPicPr>
                      <p:nvPr/>
                    </p:nvPicPr>
                    <p:blipFill>
                      <a:blip r:embed="rId21"/>
                      <a:stretch>
                        <a:fillRect/>
                      </a:stretch>
                    </p:blipFill>
                    <p:spPr>
                      <a:xfrm>
                        <a:off x="9412834" y="2355142"/>
                        <a:ext cx="847724" cy="447674"/>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D2690195-C10F-9909-8B04-037AC810B4FB}"/>
              </a:ext>
            </a:extLst>
          </p:cNvPr>
          <p:cNvGraphicFramePr>
            <a:graphicFrameLocks noChangeAspect="1"/>
          </p:cNvGraphicFramePr>
          <p:nvPr>
            <p:extLst>
              <p:ext uri="{D42A27DB-BD31-4B8C-83A1-F6EECF244321}">
                <p14:modId xmlns:p14="http://schemas.microsoft.com/office/powerpoint/2010/main" val="2226548173"/>
              </p:ext>
            </p:extLst>
          </p:nvPr>
        </p:nvGraphicFramePr>
        <p:xfrm>
          <a:off x="7740278" y="2970146"/>
          <a:ext cx="495299" cy="657224"/>
        </p:xfrm>
        <a:graphic>
          <a:graphicData uri="http://schemas.openxmlformats.org/presentationml/2006/ole">
            <mc:AlternateContent xmlns:mc="http://schemas.openxmlformats.org/markup-compatibility/2006">
              <mc:Choice xmlns:v="urn:schemas-microsoft-com:vml" Requires="v">
                <p:oleObj name="Equation" r:id="rId22" imgW="13106400" imgH="17373600" progId="Equation.DSMT4">
                  <p:embed/>
                </p:oleObj>
              </mc:Choice>
              <mc:Fallback>
                <p:oleObj name="Equation" r:id="rId22" imgW="13106400" imgH="17373600" progId="Equation.DSMT4">
                  <p:embed/>
                  <p:pic>
                    <p:nvPicPr>
                      <p:cNvPr id="8" name="对象 7"/>
                      <p:cNvPicPr>
                        <a:picLocks noChangeAspect="1"/>
                      </p:cNvPicPr>
                      <p:nvPr/>
                    </p:nvPicPr>
                    <p:blipFill>
                      <a:blip r:embed="rId23"/>
                      <a:stretch>
                        <a:fillRect/>
                      </a:stretch>
                    </p:blipFill>
                    <p:spPr>
                      <a:xfrm>
                        <a:off x="7740278" y="2970146"/>
                        <a:ext cx="495299" cy="657224"/>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9D7D9010-E279-068C-D86D-1CF7A0373103}"/>
              </a:ext>
            </a:extLst>
          </p:cNvPr>
          <p:cNvGraphicFramePr>
            <a:graphicFrameLocks noChangeAspect="1"/>
          </p:cNvGraphicFramePr>
          <p:nvPr>
            <p:extLst>
              <p:ext uri="{D42A27DB-BD31-4B8C-83A1-F6EECF244321}">
                <p14:modId xmlns:p14="http://schemas.microsoft.com/office/powerpoint/2010/main" val="3550224676"/>
              </p:ext>
            </p:extLst>
          </p:nvPr>
        </p:nvGraphicFramePr>
        <p:xfrm>
          <a:off x="8235578" y="3080484"/>
          <a:ext cx="847724" cy="447674"/>
        </p:xfrm>
        <a:graphic>
          <a:graphicData uri="http://schemas.openxmlformats.org/presentationml/2006/ole">
            <mc:AlternateContent xmlns:mc="http://schemas.openxmlformats.org/markup-compatibility/2006">
              <mc:Choice xmlns:v="urn:schemas-microsoft-com:vml" Requires="v">
                <p:oleObj name="Equation" r:id="rId24" imgW="22555200" imgH="11887200" progId="Equation.DSMT4">
                  <p:embed/>
                </p:oleObj>
              </mc:Choice>
              <mc:Fallback>
                <p:oleObj name="Equation" r:id="rId24" imgW="22555200" imgH="11887200" progId="Equation.DSMT4">
                  <p:embed/>
                  <p:pic>
                    <p:nvPicPr>
                      <p:cNvPr id="9" name="对象 8"/>
                      <p:cNvPicPr>
                        <a:picLocks noChangeAspect="1"/>
                      </p:cNvPicPr>
                      <p:nvPr/>
                    </p:nvPicPr>
                    <p:blipFill>
                      <a:blip r:embed="rId25"/>
                      <a:stretch>
                        <a:fillRect/>
                      </a:stretch>
                    </p:blipFill>
                    <p:spPr>
                      <a:xfrm>
                        <a:off x="8235578" y="3080484"/>
                        <a:ext cx="847724" cy="447674"/>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C9E2A69C-5A20-85F2-AA79-1F36CA8AB373}"/>
              </a:ext>
            </a:extLst>
          </p:cNvPr>
          <p:cNvGraphicFramePr>
            <a:graphicFrameLocks noChangeAspect="1"/>
          </p:cNvGraphicFramePr>
          <p:nvPr>
            <p:extLst>
              <p:ext uri="{D42A27DB-BD31-4B8C-83A1-F6EECF244321}">
                <p14:modId xmlns:p14="http://schemas.microsoft.com/office/powerpoint/2010/main" val="282942952"/>
              </p:ext>
            </p:extLst>
          </p:nvPr>
        </p:nvGraphicFramePr>
        <p:xfrm>
          <a:off x="9747411" y="3153063"/>
          <a:ext cx="352424" cy="352424"/>
        </p:xfrm>
        <a:graphic>
          <a:graphicData uri="http://schemas.openxmlformats.org/presentationml/2006/ole">
            <mc:AlternateContent xmlns:mc="http://schemas.openxmlformats.org/markup-compatibility/2006">
              <mc:Choice xmlns:v="urn:schemas-microsoft-com:vml" Requires="v">
                <p:oleObj name="Equation" r:id="rId26" imgW="9448800" imgH="9448800" progId="Equation.DSMT4">
                  <p:embed/>
                </p:oleObj>
              </mc:Choice>
              <mc:Fallback>
                <p:oleObj name="Equation" r:id="rId26" imgW="9448800" imgH="9448800" progId="Equation.DSMT4">
                  <p:embed/>
                  <p:pic>
                    <p:nvPicPr>
                      <p:cNvPr id="10" name="对象 9"/>
                      <p:cNvPicPr>
                        <a:picLocks noChangeAspect="1"/>
                      </p:cNvPicPr>
                      <p:nvPr/>
                    </p:nvPicPr>
                    <p:blipFill>
                      <a:blip r:embed="rId27"/>
                      <a:stretch>
                        <a:fillRect/>
                      </a:stretch>
                    </p:blipFill>
                    <p:spPr>
                      <a:xfrm>
                        <a:off x="9747411" y="3153063"/>
                        <a:ext cx="352424" cy="352424"/>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A5FC6886-4473-BD81-B1FB-A4B742E22D03}"/>
              </a:ext>
            </a:extLst>
          </p:cNvPr>
          <p:cNvGraphicFramePr>
            <a:graphicFrameLocks noChangeAspect="1"/>
          </p:cNvGraphicFramePr>
          <p:nvPr>
            <p:extLst>
              <p:ext uri="{D42A27DB-BD31-4B8C-83A1-F6EECF244321}">
                <p14:modId xmlns:p14="http://schemas.microsoft.com/office/powerpoint/2010/main" val="2533399574"/>
              </p:ext>
            </p:extLst>
          </p:nvPr>
        </p:nvGraphicFramePr>
        <p:xfrm>
          <a:off x="2028629" y="3647992"/>
          <a:ext cx="400049" cy="714375"/>
        </p:xfrm>
        <a:graphic>
          <a:graphicData uri="http://schemas.openxmlformats.org/presentationml/2006/ole">
            <mc:AlternateContent xmlns:mc="http://schemas.openxmlformats.org/markup-compatibility/2006">
              <mc:Choice xmlns:v="urn:schemas-microsoft-com:vml" Requires="v">
                <p:oleObj name="Equation" r:id="rId28" imgW="10668000" imgH="18897600" progId="Equation.DSMT4">
                  <p:embed/>
                </p:oleObj>
              </mc:Choice>
              <mc:Fallback>
                <p:oleObj name="Equation" r:id="rId28" imgW="10668000" imgH="18897600" progId="Equation.DSMT4">
                  <p:embed/>
                  <p:pic>
                    <p:nvPicPr>
                      <p:cNvPr id="11" name="对象 10"/>
                      <p:cNvPicPr>
                        <a:picLocks noChangeAspect="1"/>
                      </p:cNvPicPr>
                      <p:nvPr/>
                    </p:nvPicPr>
                    <p:blipFill>
                      <a:blip r:embed="rId29"/>
                      <a:stretch>
                        <a:fillRect/>
                      </a:stretch>
                    </p:blipFill>
                    <p:spPr>
                      <a:xfrm>
                        <a:off x="2028629" y="3647992"/>
                        <a:ext cx="400049" cy="714375"/>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327910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磁场对运动电荷</a:t>
            </a:r>
            <a:r>
              <a:rPr lang="en-US" altLang="zh-CN" sz="5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带电体</a:t>
            </a:r>
            <a:r>
              <a:rPr lang="en-US" altLang="zh-CN" sz="5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的作用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914580"/>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要点1　洛伦兹力</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一、洛伦兹力的大小</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当</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,洛伦兹力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=0     </a:t>
            </a: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当</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时,洛伦兹力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qvB   </a:t>
            </a: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当</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的夹角为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FF0000"/>
                </a:solidFill>
                <a:latin typeface="Times New Roman" panose="02020603050405020304" pitchFamily="65" charset="-122"/>
                <a:ea typeface="华文细黑" panose="02010600040101010101" pitchFamily="65" charset="-122"/>
              </a:rPr>
              <a:t>F</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qvB</a:t>
            </a:r>
            <a:r>
              <a:rPr lang="zh-CN" altLang="en-US" sz="2410" kern="0" dirty="0">
                <a:solidFill>
                  <a:srgbClr val="FF0000"/>
                </a:solidFill>
                <a:latin typeface="Times New Roman" panose="02020603050405020304" pitchFamily="65" charset="-122"/>
                <a:ea typeface="华文细黑" panose="02010600040101010101" pitchFamily="65" charset="-122"/>
              </a:rPr>
              <a:t> sin </a:t>
            </a:r>
            <a:r>
              <a:rPr lang="zh-CN" altLang="en-US" sz="2410" i="1" kern="0" dirty="0">
                <a:solidFill>
                  <a:srgbClr val="FF0000"/>
                </a:solidFill>
                <a:latin typeface="Times New Roman" panose="02020603050405020304" pitchFamily="65" charset="-122"/>
                <a:ea typeface="华文细黑" panose="02010600040101010101" pitchFamily="65" charset="-122"/>
              </a:rPr>
              <a:t>θ</a:t>
            </a:r>
            <a:endParaRPr lang="zh-CN" altLang="en-US" dirty="0">
              <a:solidFill>
                <a:srgbClr val="FF0000"/>
              </a:solidFill>
            </a:endParaRP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二、洛伦兹力的方向</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1.判定方法:</a:t>
            </a:r>
            <a:r>
              <a:rPr lang="zh-CN" altLang="en-US" sz="2410" kern="0" dirty="0">
                <a:solidFill>
                  <a:srgbClr val="000000"/>
                </a:solidFill>
                <a:latin typeface="Times New Roman" panose="02020603050405020304" pitchFamily="65" charset="-122"/>
                <a:ea typeface="华文细黑" panose="02010600040101010101" pitchFamily="65" charset="-122"/>
              </a:rPr>
              <a:t>左手定则。</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(1)掌心——磁感线垂直穿入掌心。</a:t>
            </a:r>
            <a:endParaRPr lang="zh-CN" altLang="en-US" dirty="0"/>
          </a:p>
        </p:txBody>
      </p:sp>
      <p:sp>
        <p:nvSpPr>
          <p:cNvPr id="3" name="TextBox 2">
            <a:extLst>
              <a:ext uri="{FF2B5EF4-FFF2-40B4-BE49-F238E27FC236}">
                <a16:creationId xmlns:a16="http://schemas.microsoft.com/office/drawing/2014/main" id="{8633EF55-E9B4-24A1-9EB4-A92EF8F565C4}"/>
              </a:ext>
            </a:extLst>
          </p:cNvPr>
          <p:cNvSpPr txBox="1"/>
          <p:nvPr/>
        </p:nvSpPr>
        <p:spPr>
          <a:xfrm>
            <a:off x="468000" y="3195923"/>
            <a:ext cx="11831400" cy="2916568"/>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(2)四指——指向正电荷运动的方向或负电荷运动的反方向。</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(3)拇指——指向洛伦兹力的方向。</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2.方向特点:</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,即</a:t>
            </a:r>
            <a:r>
              <a:rPr lang="zh-CN" altLang="en-US" sz="2410" i="1" kern="0" dirty="0">
                <a:solidFill>
                  <a:srgbClr val="FF0000"/>
                </a:solidFill>
                <a:latin typeface="Times New Roman" panose="02020603050405020304" pitchFamily="65" charset="-122"/>
                <a:ea typeface="华文细黑" panose="02010600040101010101" pitchFamily="65" charset="-122"/>
              </a:rPr>
              <a:t>F</a:t>
            </a:r>
            <a:r>
              <a:rPr lang="zh-CN" altLang="en-US" sz="2410" kern="0" dirty="0">
                <a:solidFill>
                  <a:srgbClr val="FF0000"/>
                </a:solidFill>
                <a:latin typeface="Times New Roman" panose="02020603050405020304" pitchFamily="65" charset="-122"/>
                <a:ea typeface="华文细黑" panose="02010600040101010101" pitchFamily="65" charset="-122"/>
              </a:rPr>
              <a:t>垂直于</a:t>
            </a:r>
            <a:r>
              <a:rPr lang="zh-CN" altLang="en-US" sz="2410" i="1" kern="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FF0000"/>
                </a:solidFill>
                <a:latin typeface="Times New Roman" panose="02020603050405020304" pitchFamily="65" charset="-122"/>
                <a:ea typeface="华文细黑" panose="02010600040101010101" pitchFamily="65" charset="-122"/>
              </a:rPr>
              <a:t>和</a:t>
            </a:r>
            <a:r>
              <a:rPr lang="zh-CN" altLang="en-US" sz="2410" i="1" kern="0" dirty="0">
                <a:solidFill>
                  <a:srgbClr val="FF0000"/>
                </a:solidFill>
                <a:latin typeface="Times New Roman" panose="02020603050405020304" pitchFamily="65" charset="-122"/>
                <a:ea typeface="华文细黑" panose="02010600040101010101" pitchFamily="65" charset="-122"/>
              </a:rPr>
              <a:t>v</a:t>
            </a:r>
            <a:r>
              <a:rPr lang="zh-CN" altLang="en-US" sz="2410" kern="0" dirty="0">
                <a:solidFill>
                  <a:srgbClr val="FF0000"/>
                </a:solidFill>
                <a:latin typeface="Times New Roman" panose="02020603050405020304" pitchFamily="65" charset="-122"/>
                <a:ea typeface="华文细黑" panose="02010600040101010101" pitchFamily="65" charset="-122"/>
              </a:rPr>
              <a:t>决定的平面</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三、洛伦兹力与安培力的联系和区别</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FF0000"/>
                </a:solidFill>
                <a:latin typeface="Times New Roman" panose="02020603050405020304" pitchFamily="65" charset="-122"/>
                <a:ea typeface="华文细黑" panose="02010600040101010101" pitchFamily="65" charset="-122"/>
              </a:rPr>
              <a:t>安培力是洛伦兹力的宏观表现,洛伦兹力是安培力的微观实质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u="sng" kern="0" dirty="0">
                <a:solidFill>
                  <a:srgbClr val="000000"/>
                </a:solidFill>
                <a:latin typeface="Times New Roman" panose="02020603050405020304" pitchFamily="65" charset="-122"/>
                <a:ea typeface="华文细黑" panose="02010600040101010101" pitchFamily="65" charset="-122"/>
              </a:rPr>
              <a:t>安培力可以做功(实质是洛伦兹力的一个分力在做功),而</a:t>
            </a:r>
            <a:r>
              <a:rPr lang="zh-CN" altLang="en-US" sz="2410" u="sng" kern="0" dirty="0">
                <a:solidFill>
                  <a:srgbClr val="FF0000"/>
                </a:solidFill>
                <a:latin typeface="Times New Roman" panose="02020603050405020304" pitchFamily="65" charset="-122"/>
                <a:ea typeface="华文细黑" panose="02010600040101010101" pitchFamily="65" charset="-122"/>
              </a:rPr>
              <a:t>洛伦兹力对运动电荷不做功</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5" name="图片 4">
            <a:extLst>
              <a:ext uri="{FF2B5EF4-FFF2-40B4-BE49-F238E27FC236}">
                <a16:creationId xmlns:a16="http://schemas.microsoft.com/office/drawing/2014/main" id="{7A3B32A7-27EC-5189-FEEE-899FE13D6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390" y="2415381"/>
            <a:ext cx="2664296" cy="21456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395933"/>
            <a:ext cx="11831400" cy="179792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sym typeface="Times New Roman" panose="02020603050405020304"/>
              </a:rPr>
              <a:t>要点2　洛伦兹力作用下带电体的运动</a:t>
            </a:r>
          </a:p>
          <a:p>
            <a:pPr marL="0" indent="0" eaLnBrk="0" latinLnBrk="1" hangingPunct="0">
              <a:lnSpc>
                <a:spcPct val="120000"/>
              </a:lnSpc>
              <a:spcBef>
                <a:spcPts val="145"/>
              </a:spcBef>
              <a:buNone/>
            </a:pPr>
            <a:r>
              <a:rPr lang="zh-CN" altLang="en-US" sz="2495" kern="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带电体做变速直线运动时,随着速度大小的变化,洛伦兹力的大小也会发生变化,与</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95" kern="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接触面间的弹力一般会随着变化(若接触面粗糙,摩擦力也跟着变化,从而加速度发</a:t>
            </a:r>
            <a:br>
              <a:rPr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br>
            <a:r>
              <a:rPr lang="zh-CN" altLang="en-US" sz="2495" kern="0"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rPr>
              <a:t>生变化),弹力减小到0时,带电体离开接触面。</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sym typeface="Times New Roman" panose="02020603050405020304"/>
            </a:endParaRPr>
          </a:p>
        </p:txBody>
      </p:sp>
      <p:sp>
        <p:nvSpPr>
          <p:cNvPr id="3" name="TextBox 2">
            <a:extLst>
              <a:ext uri="{FF2B5EF4-FFF2-40B4-BE49-F238E27FC236}">
                <a16:creationId xmlns:a16="http://schemas.microsoft.com/office/drawing/2014/main" id="{4B5ED5F0-A41D-F1F2-A686-F15E528B1CF4}"/>
              </a:ext>
            </a:extLst>
          </p:cNvPr>
          <p:cNvSpPr txBox="1"/>
          <p:nvPr/>
        </p:nvSpPr>
        <p:spPr>
          <a:xfrm>
            <a:off x="395462" y="2340149"/>
            <a:ext cx="11831400" cy="2370329"/>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的小物块,从倾角为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的粗糙绝缘固定斜面上由静止下滑,</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整个斜面置于方向垂直纸面向里的匀强磁场中,磁感应强度的大小为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,如图所示。若</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带电小物块下滑后某时刻对斜面的作用力恰好为0,重力加速度的大小为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,下列说法正</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A.小物块一定带正电荷</a:t>
            </a:r>
            <a:endParaRPr lang="zh-CN" altLang="en-US" dirty="0"/>
          </a:p>
        </p:txBody>
      </p:sp>
      <p:pic>
        <p:nvPicPr>
          <p:cNvPr id="4" name="图片 3" descr="textimage28.jpeg">
            <a:extLst>
              <a:ext uri="{FF2B5EF4-FFF2-40B4-BE49-F238E27FC236}">
                <a16:creationId xmlns:a16="http://schemas.microsoft.com/office/drawing/2014/main" id="{2AB159F3-B3EB-98E0-C527-6EB937A3A995}"/>
              </a:ext>
            </a:extLst>
          </p:cNvPr>
          <p:cNvPicPr>
            <a:picLocks noChangeAspect="1"/>
          </p:cNvPicPr>
          <p:nvPr/>
        </p:nvPicPr>
        <p:blipFill>
          <a:blip r:embed="rId3" cstate="print"/>
          <a:stretch>
            <a:fillRect/>
          </a:stretch>
        </p:blipFill>
        <p:spPr>
          <a:xfrm>
            <a:off x="8387820" y="3781924"/>
            <a:ext cx="2123678" cy="1265048"/>
          </a:xfrm>
          <a:prstGeom prst="rect">
            <a:avLst/>
          </a:prstGeom>
        </p:spPr>
      </p:pic>
      <p:sp>
        <p:nvSpPr>
          <p:cNvPr id="5" name="TextBox 2">
            <a:extLst>
              <a:ext uri="{FF2B5EF4-FFF2-40B4-BE49-F238E27FC236}">
                <a16:creationId xmlns:a16="http://schemas.microsoft.com/office/drawing/2014/main" id="{9151E0E5-E05D-8573-C1E4-A8BB1BA3186F}"/>
              </a:ext>
            </a:extLst>
          </p:cNvPr>
          <p:cNvSpPr txBox="1"/>
          <p:nvPr/>
        </p:nvSpPr>
        <p:spPr>
          <a:xfrm>
            <a:off x="395462" y="4723597"/>
            <a:ext cx="11831400" cy="158152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B.小物块在斜面上运动时做匀减速直线运动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C.小物块在斜面上运动时做加速度逐渐增大、速度也逐渐增大的变加速直线运动</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D.小物块在斜面上下滑过程中,当小物块对斜面的压力为0时的速率为</a:t>
            </a:r>
            <a:r>
              <a:rPr lang="zh-CN" altLang="en-US" sz="3285" kern="0" spc="43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6" name="对象 5">
            <a:extLst>
              <a:ext uri="{FF2B5EF4-FFF2-40B4-BE49-F238E27FC236}">
                <a16:creationId xmlns:a16="http://schemas.microsoft.com/office/drawing/2014/main" id="{DE74ED79-11DC-8156-0D25-AC4EBE4EA460}"/>
              </a:ext>
            </a:extLst>
          </p:cNvPr>
          <p:cNvGraphicFramePr>
            <a:graphicFrameLocks noChangeAspect="1"/>
          </p:cNvGraphicFramePr>
          <p:nvPr>
            <p:extLst>
              <p:ext uri="{D42A27DB-BD31-4B8C-83A1-F6EECF244321}">
                <p14:modId xmlns:p14="http://schemas.microsoft.com/office/powerpoint/2010/main" val="3078619731"/>
              </p:ext>
            </p:extLst>
          </p:nvPr>
        </p:nvGraphicFramePr>
        <p:xfrm>
          <a:off x="9543499" y="5795065"/>
          <a:ext cx="971550" cy="714375"/>
        </p:xfrm>
        <a:graphic>
          <a:graphicData uri="http://schemas.openxmlformats.org/presentationml/2006/ole">
            <mc:AlternateContent xmlns:mc="http://schemas.openxmlformats.org/markup-compatibility/2006">
              <mc:Choice xmlns:v="urn:schemas-microsoft-com:vml" Requires="v">
                <p:oleObj name="Equation" r:id="rId4" imgW="25603200" imgH="18897600" progId="Equation.DSMT4">
                  <p:embed/>
                </p:oleObj>
              </mc:Choice>
              <mc:Fallback>
                <p:oleObj name="Equation" r:id="rId4" imgW="25603200" imgH="18897600" progId="Equation.DSMT4">
                  <p:embed/>
                  <p:pic>
                    <p:nvPicPr>
                      <p:cNvPr id="5" name="对象 4"/>
                      <p:cNvPicPr>
                        <a:picLocks noChangeAspect="1"/>
                      </p:cNvPicPr>
                      <p:nvPr/>
                    </p:nvPicPr>
                    <p:blipFill>
                      <a:blip r:embed="rId5"/>
                      <a:stretch>
                        <a:fillRect/>
                      </a:stretch>
                    </p:blipFill>
                    <p:spPr>
                      <a:xfrm>
                        <a:off x="9543499" y="5795065"/>
                        <a:ext cx="971550" cy="714375"/>
                      </a:xfrm>
                      <a:prstGeom prst="rect">
                        <a:avLst/>
                      </a:prstGeom>
                      <a:noFill/>
                      <a:ln w="9525">
                        <a:noFill/>
                      </a:ln>
                    </p:spPr>
                  </p:pic>
                </p:oleObj>
              </mc:Fallback>
            </mc:AlternateContent>
          </a:graphicData>
        </a:graphic>
      </p:graphicFrame>
      <p:sp>
        <p:nvSpPr>
          <p:cNvPr id="7" name="文本框 8">
            <a:extLst>
              <a:ext uri="{FF2B5EF4-FFF2-40B4-BE49-F238E27FC236}">
                <a16:creationId xmlns:a16="http://schemas.microsoft.com/office/drawing/2014/main" id="{F980CD69-09C1-538A-F47C-5D43E91B5861}"/>
              </a:ext>
            </a:extLst>
          </p:cNvPr>
          <p:cNvSpPr txBox="1"/>
          <p:nvPr/>
        </p:nvSpPr>
        <p:spPr>
          <a:xfrm>
            <a:off x="1835092" y="3794673"/>
            <a:ext cx="385638" cy="525657"/>
          </a:xfrm>
          <a:prstGeom prst="rect">
            <a:avLst/>
          </a:prstGeom>
          <a:noFill/>
        </p:spPr>
        <p:txBody>
          <a:bodyPr wrap="square" rtlCol="0">
            <a:spAutoFit/>
          </a:bodyPr>
          <a:lstStyle/>
          <a:p>
            <a:pPr>
              <a:lnSpc>
                <a:spcPct val="130000"/>
              </a:lnSpc>
            </a:pPr>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70329"/>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的小物块,从倾角为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的粗糙绝缘固定斜面上由静止下滑,</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整个斜面置于方向垂直纸面向里的匀强磁场中,磁感应强度的大小为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,如图所示。若</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带电小物块下滑后某时刻对斜面的作用力恰好为0,重力加速度的大小为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,下列说法正</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A.小物块一定带正电荷</a:t>
            </a:r>
            <a:endParaRPr lang="zh-CN" altLang="en-US" dirty="0"/>
          </a:p>
        </p:txBody>
      </p:sp>
      <p:pic>
        <p:nvPicPr>
          <p:cNvPr id="3" name="图片 3" descr="textimage28.jpeg"/>
          <p:cNvPicPr>
            <a:picLocks noChangeAspect="1"/>
          </p:cNvPicPr>
          <p:nvPr/>
        </p:nvPicPr>
        <p:blipFill>
          <a:blip r:embed="rId3" cstate="print"/>
          <a:stretch>
            <a:fillRect/>
          </a:stretch>
        </p:blipFill>
        <p:spPr>
          <a:xfrm>
            <a:off x="8460358" y="2089775"/>
            <a:ext cx="2123678" cy="1265048"/>
          </a:xfrm>
          <a:prstGeom prst="rect">
            <a:avLst/>
          </a:prstGeom>
        </p:spPr>
      </p:pic>
      <p:sp>
        <p:nvSpPr>
          <p:cNvPr id="4" name="TextBox 2"/>
          <p:cNvSpPr txBox="1"/>
          <p:nvPr/>
        </p:nvSpPr>
        <p:spPr>
          <a:xfrm>
            <a:off x="468000" y="3031448"/>
            <a:ext cx="11831400" cy="158152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B.小物块在斜面上运动时做匀减速直线运动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C.小物块在斜面上运动时做加速度逐渐增大、速度也逐渐增大的变加速直线运动</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D.小物块在斜面上下滑过程中,当小物块对斜面的压力为0时的速率为</a:t>
            </a:r>
            <a:r>
              <a:rPr lang="zh-CN" altLang="en-US" sz="3285" kern="0" spc="43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9195540"/>
              </p:ext>
            </p:extLst>
          </p:nvPr>
        </p:nvGraphicFramePr>
        <p:xfrm>
          <a:off x="9616037" y="4102916"/>
          <a:ext cx="971550" cy="714375"/>
        </p:xfrm>
        <a:graphic>
          <a:graphicData uri="http://schemas.openxmlformats.org/presentationml/2006/ole">
            <mc:AlternateContent xmlns:mc="http://schemas.openxmlformats.org/markup-compatibility/2006">
              <mc:Choice xmlns:v="urn:schemas-microsoft-com:vml" Requires="v">
                <p:oleObj name="Equation" r:id="rId4" imgW="25603200" imgH="18897600" progId="Equation.DSMT4">
                  <p:embed/>
                </p:oleObj>
              </mc:Choice>
              <mc:Fallback>
                <p:oleObj name="Equation" r:id="rId4" imgW="25603200" imgH="18897600" progId="Equation.DSMT4">
                  <p:embed/>
                  <p:pic>
                    <p:nvPicPr>
                      <p:cNvPr id="0" name="图片 10240"/>
                      <p:cNvPicPr>
                        <a:picLocks noChangeAspect="1"/>
                      </p:cNvPicPr>
                      <p:nvPr/>
                    </p:nvPicPr>
                    <p:blipFill>
                      <a:blip r:embed="rId5"/>
                      <a:stretch>
                        <a:fillRect/>
                      </a:stretch>
                    </p:blipFill>
                    <p:spPr>
                      <a:xfrm>
                        <a:off x="9616037" y="4102916"/>
                        <a:ext cx="971550" cy="714375"/>
                      </a:xfrm>
                      <a:prstGeom prst="rect">
                        <a:avLst/>
                      </a:prstGeom>
                      <a:noFill/>
                      <a:ln w="9525">
                        <a:noFill/>
                      </a:ln>
                    </p:spPr>
                  </p:pic>
                </p:oleObj>
              </mc:Fallback>
            </mc:AlternateContent>
          </a:graphicData>
        </a:graphic>
      </p:graphicFrame>
      <p:sp>
        <p:nvSpPr>
          <p:cNvPr id="6" name="文本框 8"/>
          <p:cNvSpPr txBox="1"/>
          <p:nvPr/>
        </p:nvSpPr>
        <p:spPr>
          <a:xfrm>
            <a:off x="1907630" y="2102524"/>
            <a:ext cx="385638" cy="525657"/>
          </a:xfrm>
          <a:prstGeom prst="rect">
            <a:avLst/>
          </a:prstGeom>
          <a:noFill/>
        </p:spPr>
        <p:txBody>
          <a:bodyPr wrap="square" rtlCol="0">
            <a:spAutoFit/>
          </a:bodyPr>
          <a:lstStyle/>
          <a:p>
            <a:pPr>
              <a:lnSpc>
                <a:spcPct val="130000"/>
              </a:lnSpc>
            </a:pPr>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378583"/>
          </a:xfrm>
          <a:prstGeom prst="rect">
            <a:avLst/>
          </a:prstGeom>
          <a:noFill/>
        </p:spPr>
        <p:txBody>
          <a:bodyPr wrap="square" lIns="0" tIns="0" rIns="0" bIns="0" rtlCol="0">
            <a:spAutoFit/>
          </a:bodyPr>
          <a:lstStyle/>
          <a:p>
            <a:pPr marL="0" indent="0" eaLnBrk="0" latinLnBrk="1" hangingPunct="0">
              <a:lnSpc>
                <a:spcPct val="125000"/>
              </a:lnSpc>
              <a:spcBef>
                <a:spcPts val="120"/>
              </a:spcBef>
              <a:buNone/>
            </a:pPr>
            <a:r>
              <a:rPr lang="zh-CN" altLang="en-US" sz="2400" b="1" dirty="0">
                <a:solidFill>
                  <a:srgbClr val="DE0000"/>
                </a:solidFill>
                <a:latin typeface="微软雅黑" panose="020B0503020204020204" pitchFamily="34" charset="-122"/>
                <a:ea typeface="微软雅黑" panose="020B0503020204020204" pitchFamily="34" charset="-122"/>
              </a:rPr>
              <a:t>要点3　带电粒子在匀强磁场中的运动</a:t>
            </a:r>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一、洛伦兹力作用下带电粒子(不计重力)的运动形式</a:t>
            </a:r>
            <a:endParaRPr lang="zh-CN" altLang="en-US" b="1"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若</a:t>
            </a:r>
            <a:r>
              <a:rPr lang="zh-CN" altLang="en-US" sz="2410" i="1" kern="0" dirty="0">
                <a:solidFill>
                  <a:srgbClr val="FF0000"/>
                </a:solidFill>
                <a:latin typeface="Times New Roman" panose="02020603050405020304" pitchFamily="65" charset="-122"/>
                <a:ea typeface="华文细黑" panose="02010600040101010101" pitchFamily="65" charset="-122"/>
              </a:rPr>
              <a:t>v</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,带电粒子以入射速度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做</a:t>
            </a:r>
            <a:r>
              <a:rPr lang="zh-CN" altLang="en-US" sz="2410" kern="0" dirty="0">
                <a:solidFill>
                  <a:srgbClr val="FF0000"/>
                </a:solidFill>
                <a:latin typeface="Times New Roman" panose="02020603050405020304" pitchFamily="65" charset="-122"/>
                <a:ea typeface="华文细黑" panose="02010600040101010101" pitchFamily="65" charset="-122"/>
              </a:rPr>
              <a:t>匀速直线运动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6" name="TextBox 2"/>
          <p:cNvSpPr txBox="1"/>
          <p:nvPr/>
        </p:nvSpPr>
        <p:spPr>
          <a:xfrm>
            <a:off x="468000" y="1774516"/>
            <a:ext cx="11016694" cy="2325637"/>
          </a:xfrm>
          <a:prstGeom prst="rect">
            <a:avLst/>
          </a:prstGeom>
          <a:noFill/>
        </p:spPr>
        <p:txBody>
          <a:bodyPr wrap="square" lIns="0" tIns="0" rIns="0" bIns="0" rtlCol="0">
            <a:spAutoFit/>
          </a:bodyPr>
          <a:lstStyle/>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若</a:t>
            </a:r>
            <a:r>
              <a:rPr lang="zh-CN" altLang="en-US" sz="2410" i="1" kern="0" dirty="0">
                <a:solidFill>
                  <a:srgbClr val="FF0000"/>
                </a:solidFill>
                <a:latin typeface="Times New Roman" panose="02020603050405020304" pitchFamily="65" charset="-122"/>
                <a:ea typeface="华文细黑" panose="02010600040101010101" pitchFamily="65" charset="-122"/>
              </a:rPr>
              <a:t>v</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2410" i="1" kern="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,带电粒子在垂直于磁感线的平面内,以入射速度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做</a:t>
            </a:r>
            <a:r>
              <a:rPr lang="zh-CN" altLang="en-US" sz="2410" kern="0" dirty="0">
                <a:solidFill>
                  <a:srgbClr val="FF0000"/>
                </a:solidFill>
                <a:latin typeface="Times New Roman" panose="02020603050405020304" pitchFamily="65" charset="-122"/>
                <a:ea typeface="华文细黑" panose="02010600040101010101" pitchFamily="65" charset="-122"/>
              </a:rPr>
              <a:t>匀速圆周运动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若</a:t>
            </a:r>
            <a:r>
              <a:rPr lang="zh-CN" altLang="en-US" sz="2410" i="1" kern="0" dirty="0">
                <a:solidFill>
                  <a:srgbClr val="FF0000"/>
                </a:solidFill>
                <a:latin typeface="Times New Roman" panose="02020603050405020304" pitchFamily="65" charset="-122"/>
                <a:ea typeface="华文细黑" panose="02010600040101010101" pitchFamily="65" charset="-122"/>
              </a:rPr>
              <a:t>v</a:t>
            </a:r>
            <a:r>
              <a:rPr lang="zh-CN" altLang="en-US" sz="2410" kern="0" dirty="0">
                <a:solidFill>
                  <a:srgbClr val="FF0000"/>
                </a:solidFill>
                <a:latin typeface="Times New Roman" panose="02020603050405020304" pitchFamily="65" charset="-122"/>
                <a:ea typeface="华文细黑" panose="02010600040101010101" pitchFamily="65" charset="-122"/>
              </a:rPr>
              <a:t>与</a:t>
            </a:r>
            <a:r>
              <a:rPr lang="zh-CN" altLang="en-US" sz="2410" i="1" kern="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FF0000"/>
                </a:solidFill>
                <a:latin typeface="Times New Roman" panose="02020603050405020304" pitchFamily="65" charset="-122"/>
                <a:ea typeface="华文细黑" panose="02010600040101010101" pitchFamily="65" charset="-122"/>
              </a:rPr>
              <a:t>成</a:t>
            </a:r>
            <a:r>
              <a:rPr lang="zh-CN" altLang="en-US" sz="2410" i="1" kern="0" dirty="0">
                <a:solidFill>
                  <a:srgbClr val="FF0000"/>
                </a:solidFill>
                <a:latin typeface="Times New Roman" panose="02020603050405020304" pitchFamily="65" charset="-122"/>
                <a:ea typeface="华文细黑" panose="02010600040101010101" pitchFamily="65" charset="-122"/>
              </a:rPr>
              <a:t>θ</a:t>
            </a:r>
            <a:r>
              <a:rPr lang="zh-CN" altLang="en-US" sz="2410" kern="0" dirty="0">
                <a:solidFill>
                  <a:srgbClr val="FF0000"/>
                </a:solidFill>
                <a:latin typeface="Times New Roman" panose="02020603050405020304" pitchFamily="65" charset="-122"/>
                <a:ea typeface="华文细黑" panose="02010600040101010101" pitchFamily="65" charset="-122"/>
              </a:rPr>
              <a:t>角</a:t>
            </a:r>
            <a:r>
              <a:rPr lang="zh-CN" altLang="en-US" sz="2410" kern="0" dirty="0">
                <a:solidFill>
                  <a:srgbClr val="000000"/>
                </a:solidFill>
                <a:latin typeface="Times New Roman" panose="02020603050405020304" pitchFamily="65" charset="-122"/>
                <a:ea typeface="华文细黑" panose="02010600040101010101" pitchFamily="65" charset="-122"/>
              </a:rPr>
              <a:t>,在平行于磁场方向,以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cos</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做匀速直线运动;在垂直于磁场方向,以</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5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sin</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做匀速圆周运动。</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FF0000"/>
                </a:solidFill>
                <a:latin typeface="Times New Roman" panose="02020603050405020304" pitchFamily="65" charset="-122"/>
                <a:ea typeface="华文细黑" panose="02010600040101010101" pitchFamily="65" charset="-122"/>
              </a:rPr>
              <a:t>等距螺旋运动</a:t>
            </a:r>
            <a:r>
              <a:rPr lang="en-US" altLang="zh-CN"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二、洛伦兹力作用下带电粒子(不计重力)做圆周运动的分析</a:t>
            </a:r>
            <a:endParaRPr lang="zh-CN" altLang="en-US" b="1"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1.常用公式</a:t>
            </a:r>
            <a:r>
              <a:rPr lang="zh-CN" altLang="en-US" b="1" dirty="0"/>
              <a:t> </a:t>
            </a:r>
          </a:p>
        </p:txBody>
      </p:sp>
      <p:pic>
        <p:nvPicPr>
          <p:cNvPr id="7" name="图片 3" descr="textimage29.jpeg"/>
          <p:cNvPicPr>
            <a:picLocks noChangeAspect="1"/>
          </p:cNvPicPr>
          <p:nvPr/>
        </p:nvPicPr>
        <p:blipFill>
          <a:blip r:embed="rId3" cstate="print"/>
          <a:stretch>
            <a:fillRect/>
          </a:stretch>
        </p:blipFill>
        <p:spPr>
          <a:xfrm>
            <a:off x="3059757" y="3780309"/>
            <a:ext cx="6145341" cy="20162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438" y="165871"/>
            <a:ext cx="11831400" cy="1316964"/>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2.圆心的确定</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(1)方法一:已知入射点、入射方向和出射点、出射方向时,</a:t>
            </a:r>
            <a:r>
              <a:rPr lang="zh-CN" altLang="en-US" sz="2410" u="sng" kern="0" dirty="0">
                <a:solidFill>
                  <a:srgbClr val="000000"/>
                </a:solidFill>
                <a:latin typeface="Times New Roman" panose="02020603050405020304" pitchFamily="65" charset="-122"/>
                <a:ea typeface="华文细黑" panose="02010600040101010101" pitchFamily="65" charset="-122"/>
              </a:rPr>
              <a:t>可</a:t>
            </a:r>
            <a:r>
              <a:rPr lang="zh-CN" altLang="en-US" sz="2410" u="sng" kern="0" dirty="0">
                <a:solidFill>
                  <a:srgbClr val="FF0000"/>
                </a:solidFill>
                <a:latin typeface="Times New Roman" panose="02020603050405020304" pitchFamily="65" charset="-122"/>
                <a:ea typeface="华文细黑" panose="02010600040101010101" pitchFamily="65" charset="-122"/>
              </a:rPr>
              <a:t>通过入射点和出射点作垂</a:t>
            </a:r>
            <a:br>
              <a:rPr dirty="0">
                <a:solidFill>
                  <a:srgbClr val="FF0000"/>
                </a:solidFill>
              </a:rPr>
            </a:br>
            <a:r>
              <a:rPr lang="zh-CN" altLang="en-US" sz="2410" u="sng" kern="0" dirty="0">
                <a:solidFill>
                  <a:srgbClr val="FF0000"/>
                </a:solidFill>
                <a:latin typeface="Times New Roman" panose="02020603050405020304" pitchFamily="65" charset="-122"/>
                <a:ea typeface="华文细黑" panose="02010600040101010101" pitchFamily="65" charset="-122"/>
              </a:rPr>
              <a:t>直于入射方向和出射方向的直线,两条直线的交点就是圆弧轨迹的圆心</a:t>
            </a:r>
            <a:r>
              <a:rPr lang="zh-CN" altLang="en-US" sz="2410" kern="0" dirty="0">
                <a:solidFill>
                  <a:srgbClr val="000000"/>
                </a:solidFill>
                <a:latin typeface="Times New Roman" panose="02020603050405020304" pitchFamily="65" charset="-122"/>
                <a:ea typeface="华文细黑" panose="02010600040101010101" pitchFamily="65" charset="-122"/>
              </a:rPr>
              <a:t>(如图甲所示)。</a:t>
            </a:r>
            <a:endParaRPr lang="zh-CN" altLang="en-US" dirty="0"/>
          </a:p>
        </p:txBody>
      </p:sp>
      <p:sp>
        <p:nvSpPr>
          <p:cNvPr id="4" name="TextBox 2"/>
          <p:cNvSpPr txBox="1"/>
          <p:nvPr/>
        </p:nvSpPr>
        <p:spPr>
          <a:xfrm>
            <a:off x="208616" y="1514417"/>
            <a:ext cx="11831400" cy="1329788"/>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(2)方法二:已知入射方向和入射点、出射点的位置时,</a:t>
            </a:r>
            <a:r>
              <a:rPr lang="zh-CN" altLang="en-US" sz="2410" u="sng" kern="0" dirty="0">
                <a:solidFill>
                  <a:srgbClr val="000000"/>
                </a:solidFill>
                <a:latin typeface="Times New Roman" panose="02020603050405020304" pitchFamily="65" charset="-122"/>
                <a:ea typeface="华文细黑" panose="02010600040101010101" pitchFamily="65" charset="-122"/>
              </a:rPr>
              <a:t>可以</a:t>
            </a:r>
            <a:endParaRPr lang="en-US" altLang="zh-CN" sz="2410" u="sng"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u="sng" kern="0" dirty="0">
                <a:solidFill>
                  <a:srgbClr val="FF0000"/>
                </a:solidFill>
                <a:latin typeface="Times New Roman" panose="02020603050405020304" pitchFamily="65" charset="-122"/>
                <a:ea typeface="华文细黑" panose="02010600040101010101" pitchFamily="65" charset="-122"/>
              </a:rPr>
              <a:t>通过入射点作入射方向的垂线,连接入射点和出射点,作其</a:t>
            </a:r>
            <a:endParaRPr lang="en-US" altLang="zh-CN" sz="2410" u="sng" kern="0" dirty="0">
              <a:solidFill>
                <a:srgbClr val="FF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u="sng" kern="0" dirty="0">
                <a:solidFill>
                  <a:srgbClr val="FF0000"/>
                </a:solidFill>
                <a:latin typeface="Times New Roman" panose="02020603050405020304" pitchFamily="65" charset="-122"/>
                <a:ea typeface="华文细黑" panose="02010600040101010101" pitchFamily="65" charset="-122"/>
              </a:rPr>
              <a:t>中垂线,这两条垂线的交点就是圆弧轨迹的圆心</a:t>
            </a:r>
            <a:r>
              <a:rPr lang="zh-CN" altLang="en-US" sz="2410" kern="0" dirty="0">
                <a:solidFill>
                  <a:srgbClr val="000000"/>
                </a:solidFill>
                <a:latin typeface="Times New Roman" panose="02020603050405020304" pitchFamily="65" charset="-122"/>
                <a:ea typeface="华文细黑" panose="02010600040101010101" pitchFamily="65" charset="-122"/>
              </a:rPr>
              <a:t>(如图乙)。</a:t>
            </a:r>
            <a:endParaRPr lang="zh-CN" altLang="en-US" dirty="0"/>
          </a:p>
        </p:txBody>
      </p:sp>
      <p:sp>
        <p:nvSpPr>
          <p:cNvPr id="5" name="TextBox 2">
            <a:extLst>
              <a:ext uri="{FF2B5EF4-FFF2-40B4-BE49-F238E27FC236}">
                <a16:creationId xmlns:a16="http://schemas.microsoft.com/office/drawing/2014/main" id="{B936A00F-BFCF-A081-F7D8-DA4621AF9B20}"/>
              </a:ext>
            </a:extLst>
          </p:cNvPr>
          <p:cNvSpPr txBox="1"/>
          <p:nvPr/>
        </p:nvSpPr>
        <p:spPr>
          <a:xfrm>
            <a:off x="229358" y="2844205"/>
            <a:ext cx="11831400" cy="251023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3.半径的计算</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(1)利用动力学方程求半径:由</a:t>
            </a:r>
            <a:r>
              <a:rPr lang="zh-CN" altLang="en-US" sz="2410" i="1" kern="0" dirty="0">
                <a:solidFill>
                  <a:srgbClr val="000000"/>
                </a:solidFill>
                <a:latin typeface="Times New Roman" panose="02020603050405020304" pitchFamily="65" charset="-122"/>
                <a:ea typeface="华文细黑" panose="02010600040101010101" pitchFamily="65" charset="-122"/>
              </a:rPr>
              <a:t>qvB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3195" kern="0" spc="-72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得</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(2)利用平面几何知识求半径：</a:t>
            </a:r>
            <a:r>
              <a:rPr lang="zh-CN" altLang="en-US" sz="2410" u="sng" kern="0" dirty="0">
                <a:solidFill>
                  <a:srgbClr val="000000"/>
                </a:solidFill>
                <a:latin typeface="Times New Roman" panose="02020603050405020304" pitchFamily="65" charset="-122"/>
                <a:ea typeface="华文细黑" panose="02010600040101010101" pitchFamily="65" charset="-122"/>
              </a:rPr>
              <a:t>若轨迹明确,一般</a:t>
            </a:r>
            <a:r>
              <a:rPr lang="zh-CN" altLang="en-US" sz="2410" u="sng" kern="0" dirty="0">
                <a:solidFill>
                  <a:srgbClr val="FF0000"/>
                </a:solidFill>
                <a:latin typeface="Times New Roman" panose="02020603050405020304" pitchFamily="65" charset="-122"/>
                <a:ea typeface="华文细黑" panose="02010600040101010101" pitchFamily="65" charset="-122"/>
              </a:rPr>
              <a:t>由数学知识(勾股定理、三角函数、弦切角定理等)来确定半径</a:t>
            </a:r>
            <a:r>
              <a:rPr lang="zh-CN" altLang="en-US" sz="2410" kern="0" dirty="0">
                <a:solidFill>
                  <a:srgbClr val="000000"/>
                </a:solidFill>
                <a:latin typeface="Times New Roman" panose="02020603050405020304" pitchFamily="65" charset="-122"/>
                <a:ea typeface="华文细黑" panose="02010600040101010101" pitchFamily="65" charset="-122"/>
              </a:rPr>
              <a:t>。如图所示,已知匀强磁场区域的宽度为</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,轨迹对应的水平长度为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,圆心角为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,根据几何关系可得</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45" kern="0" spc="145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,再根据</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,可得</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345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6" name="对象 5">
            <a:extLst>
              <a:ext uri="{FF2B5EF4-FFF2-40B4-BE49-F238E27FC236}">
                <a16:creationId xmlns:a16="http://schemas.microsoft.com/office/drawing/2014/main" id="{AAC24221-BB01-E3B4-CFD0-DF44EFE418A0}"/>
              </a:ext>
            </a:extLst>
          </p:cNvPr>
          <p:cNvGraphicFramePr>
            <a:graphicFrameLocks noChangeAspect="1"/>
          </p:cNvGraphicFramePr>
          <p:nvPr>
            <p:extLst>
              <p:ext uri="{D42A27DB-BD31-4B8C-83A1-F6EECF244321}">
                <p14:modId xmlns:p14="http://schemas.microsoft.com/office/powerpoint/2010/main" val="3735225756"/>
              </p:ext>
            </p:extLst>
          </p:nvPr>
        </p:nvGraphicFramePr>
        <p:xfrm>
          <a:off x="4890532" y="3290968"/>
          <a:ext cx="314324" cy="695324"/>
        </p:xfrm>
        <a:graphic>
          <a:graphicData uri="http://schemas.openxmlformats.org/presentationml/2006/ole">
            <mc:AlternateContent xmlns:mc="http://schemas.openxmlformats.org/markup-compatibility/2006">
              <mc:Choice xmlns:v="urn:schemas-microsoft-com:vml" Requires="v">
                <p:oleObj name="Equation" r:id="rId3" imgW="8229600" imgH="18288000" progId="Equation.DSMT4">
                  <p:embed/>
                </p:oleObj>
              </mc:Choice>
              <mc:Fallback>
                <p:oleObj name="Equation" r:id="rId3" imgW="8229600" imgH="18288000" progId="Equation.DSMT4">
                  <p:embed/>
                  <p:pic>
                    <p:nvPicPr>
                      <p:cNvPr id="4" name="对象 3"/>
                      <p:cNvPicPr>
                        <a:picLocks noChangeAspect="1"/>
                      </p:cNvPicPr>
                      <p:nvPr/>
                    </p:nvPicPr>
                    <p:blipFill>
                      <a:blip r:embed="rId4"/>
                      <a:stretch>
                        <a:fillRect/>
                      </a:stretch>
                    </p:blipFill>
                    <p:spPr>
                      <a:xfrm>
                        <a:off x="4890532" y="3290968"/>
                        <a:ext cx="314324" cy="695324"/>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F06AFBBF-6687-9702-98BC-A839A9AA307F}"/>
              </a:ext>
            </a:extLst>
          </p:cNvPr>
          <p:cNvGraphicFramePr>
            <a:graphicFrameLocks noChangeAspect="1"/>
          </p:cNvGraphicFramePr>
          <p:nvPr>
            <p:extLst>
              <p:ext uri="{D42A27DB-BD31-4B8C-83A1-F6EECF244321}">
                <p14:modId xmlns:p14="http://schemas.microsoft.com/office/powerpoint/2010/main" val="530412820"/>
              </p:ext>
            </p:extLst>
          </p:nvPr>
        </p:nvGraphicFramePr>
        <p:xfrm>
          <a:off x="5867120" y="3271917"/>
          <a:ext cx="400050" cy="714375"/>
        </p:xfrm>
        <a:graphic>
          <a:graphicData uri="http://schemas.openxmlformats.org/presentationml/2006/ole">
            <mc:AlternateContent xmlns:mc="http://schemas.openxmlformats.org/markup-compatibility/2006">
              <mc:Choice xmlns:v="urn:schemas-microsoft-com:vml" Requires="v">
                <p:oleObj name="Equation" r:id="rId5" imgW="10668000" imgH="18897600" progId="Equation.DSMT4">
                  <p:embed/>
                </p:oleObj>
              </mc:Choice>
              <mc:Fallback>
                <p:oleObj name="Equation" r:id="rId5" imgW="10668000" imgH="18897600" progId="Equation.DSMT4">
                  <p:embed/>
                  <p:pic>
                    <p:nvPicPr>
                      <p:cNvPr id="5" name="对象 4"/>
                      <p:cNvPicPr>
                        <a:picLocks noChangeAspect="1"/>
                      </p:cNvPicPr>
                      <p:nvPr/>
                    </p:nvPicPr>
                    <p:blipFill>
                      <a:blip r:embed="rId6"/>
                      <a:stretch>
                        <a:fillRect/>
                      </a:stretch>
                    </p:blipFill>
                    <p:spPr>
                      <a:xfrm>
                        <a:off x="5867120" y="3271917"/>
                        <a:ext cx="400050" cy="714375"/>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4CF72520-7E25-B553-3D9A-F9B437BBC484}"/>
              </a:ext>
            </a:extLst>
          </p:cNvPr>
          <p:cNvGraphicFramePr>
            <a:graphicFrameLocks noChangeAspect="1"/>
          </p:cNvGraphicFramePr>
          <p:nvPr>
            <p:extLst>
              <p:ext uri="{D42A27DB-BD31-4B8C-83A1-F6EECF244321}">
                <p14:modId xmlns:p14="http://schemas.microsoft.com/office/powerpoint/2010/main" val="1471557007"/>
              </p:ext>
            </p:extLst>
          </p:nvPr>
        </p:nvGraphicFramePr>
        <p:xfrm>
          <a:off x="4499918" y="4778380"/>
          <a:ext cx="571500" cy="657224"/>
        </p:xfrm>
        <a:graphic>
          <a:graphicData uri="http://schemas.openxmlformats.org/presentationml/2006/ole">
            <mc:AlternateContent xmlns:mc="http://schemas.openxmlformats.org/markup-compatibility/2006">
              <mc:Choice xmlns:v="urn:schemas-microsoft-com:vml" Requires="v">
                <p:oleObj name="Equation" r:id="rId7" imgW="15240000" imgH="17373600" progId="Equation.DSMT4">
                  <p:embed/>
                </p:oleObj>
              </mc:Choice>
              <mc:Fallback>
                <p:oleObj name="Equation" r:id="rId7" imgW="15240000" imgH="17373600" progId="Equation.DSMT4">
                  <p:embed/>
                  <p:pic>
                    <p:nvPicPr>
                      <p:cNvPr id="6" name="对象 5"/>
                      <p:cNvPicPr>
                        <a:picLocks noChangeAspect="1"/>
                      </p:cNvPicPr>
                      <p:nvPr/>
                    </p:nvPicPr>
                    <p:blipFill>
                      <a:blip r:embed="rId8"/>
                      <a:stretch>
                        <a:fillRect/>
                      </a:stretch>
                    </p:blipFill>
                    <p:spPr>
                      <a:xfrm>
                        <a:off x="4499918" y="4778380"/>
                        <a:ext cx="571500" cy="657224"/>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BBF72233-D02A-5192-8DBF-E43B52F7B1DB}"/>
              </a:ext>
            </a:extLst>
          </p:cNvPr>
          <p:cNvGraphicFramePr>
            <a:graphicFrameLocks noChangeAspect="1"/>
          </p:cNvGraphicFramePr>
          <p:nvPr>
            <p:extLst>
              <p:ext uri="{D42A27DB-BD31-4B8C-83A1-F6EECF244321}">
                <p14:modId xmlns:p14="http://schemas.microsoft.com/office/powerpoint/2010/main" val="151620741"/>
              </p:ext>
            </p:extLst>
          </p:nvPr>
        </p:nvGraphicFramePr>
        <p:xfrm>
          <a:off x="8692754" y="4731128"/>
          <a:ext cx="847724" cy="695324"/>
        </p:xfrm>
        <a:graphic>
          <a:graphicData uri="http://schemas.openxmlformats.org/presentationml/2006/ole">
            <mc:AlternateContent xmlns:mc="http://schemas.openxmlformats.org/markup-compatibility/2006">
              <mc:Choice xmlns:v="urn:schemas-microsoft-com:vml" Requires="v">
                <p:oleObj name="Equation" r:id="rId9" imgW="22555200" imgH="18288000" progId="Equation.DSMT4">
                  <p:embed/>
                </p:oleObj>
              </mc:Choice>
              <mc:Fallback>
                <p:oleObj name="Equation" r:id="rId9" imgW="22555200" imgH="18288000" progId="Equation.DSMT4">
                  <p:embed/>
                  <p:pic>
                    <p:nvPicPr>
                      <p:cNvPr id="7" name="对象 6"/>
                      <p:cNvPicPr>
                        <a:picLocks noChangeAspect="1"/>
                      </p:cNvPicPr>
                      <p:nvPr/>
                    </p:nvPicPr>
                    <p:blipFill>
                      <a:blip r:embed="rId10"/>
                      <a:stretch>
                        <a:fillRect/>
                      </a:stretch>
                    </p:blipFill>
                    <p:spPr>
                      <a:xfrm>
                        <a:off x="8692754" y="4731128"/>
                        <a:ext cx="847724" cy="695324"/>
                      </a:xfrm>
                      <a:prstGeom prst="rect">
                        <a:avLst/>
                      </a:prstGeom>
                      <a:noFill/>
                      <a:ln w="9525">
                        <a:noFill/>
                      </a:ln>
                    </p:spPr>
                  </p:pic>
                </p:oleObj>
              </mc:Fallback>
            </mc:AlternateContent>
          </a:graphicData>
        </a:graphic>
      </p:graphicFrame>
      <p:pic>
        <p:nvPicPr>
          <p:cNvPr id="10" name="图片 3" descr="textimage31.jpeg">
            <a:extLst>
              <a:ext uri="{FF2B5EF4-FFF2-40B4-BE49-F238E27FC236}">
                <a16:creationId xmlns:a16="http://schemas.microsoft.com/office/drawing/2014/main" id="{01C9CA1E-43F9-DF21-1023-1CE790F6B84A}"/>
              </a:ext>
            </a:extLst>
          </p:cNvPr>
          <p:cNvPicPr>
            <a:picLocks noChangeAspect="1"/>
          </p:cNvPicPr>
          <p:nvPr/>
        </p:nvPicPr>
        <p:blipFill>
          <a:blip r:embed="rId11" cstate="print"/>
          <a:stretch>
            <a:fillRect/>
          </a:stretch>
        </p:blipFill>
        <p:spPr>
          <a:xfrm>
            <a:off x="9885800" y="4736824"/>
            <a:ext cx="1981841" cy="1935537"/>
          </a:xfrm>
          <a:prstGeom prst="rect">
            <a:avLst/>
          </a:prstGeom>
        </p:spPr>
      </p:pic>
      <p:pic>
        <p:nvPicPr>
          <p:cNvPr id="11" name="图片 3" descr="textimage26.jpeg">
            <a:extLst>
              <a:ext uri="{FF2B5EF4-FFF2-40B4-BE49-F238E27FC236}">
                <a16:creationId xmlns:a16="http://schemas.microsoft.com/office/drawing/2014/main" id="{BCD27643-D875-F1EA-D4C0-440ECE634A46}"/>
              </a:ext>
            </a:extLst>
          </p:cNvPr>
          <p:cNvPicPr>
            <a:picLocks noChangeAspect="1"/>
          </p:cNvPicPr>
          <p:nvPr/>
        </p:nvPicPr>
        <p:blipFill>
          <a:blip r:embed="rId12"/>
          <a:stretch>
            <a:fillRect/>
          </a:stretch>
        </p:blipFill>
        <p:spPr>
          <a:xfrm>
            <a:off x="8056760" y="1536469"/>
            <a:ext cx="1577814" cy="2279065"/>
          </a:xfrm>
          <a:prstGeom prst="rect">
            <a:avLst/>
          </a:prstGeom>
        </p:spPr>
      </p:pic>
      <p:pic>
        <p:nvPicPr>
          <p:cNvPr id="12" name="图片 4" descr="textimage27.jpeg">
            <a:extLst>
              <a:ext uri="{FF2B5EF4-FFF2-40B4-BE49-F238E27FC236}">
                <a16:creationId xmlns:a16="http://schemas.microsoft.com/office/drawing/2014/main" id="{101C42AF-F332-3C28-4A85-1A482D4FFF3A}"/>
              </a:ext>
            </a:extLst>
          </p:cNvPr>
          <p:cNvPicPr>
            <a:picLocks noChangeAspect="1"/>
          </p:cNvPicPr>
          <p:nvPr/>
        </p:nvPicPr>
        <p:blipFill>
          <a:blip r:embed="rId13"/>
          <a:stretch>
            <a:fillRect/>
          </a:stretch>
        </p:blipFill>
        <p:spPr>
          <a:xfrm>
            <a:off x="9609602" y="1558376"/>
            <a:ext cx="1577814" cy="24074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576992"/>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539949"/>
            <a:ext cx="6585476" cy="3416116"/>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磁场及其对电流的作用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电流的磁场　磁场的叠加</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安培力的分析与计算</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安培力作用下的平衡和加速问题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磁场对运动电荷</a:t>
            </a:r>
            <a:r>
              <a:rPr lang="en-US" altLang="zh-CN" dirty="0">
                <a:latin typeface="微软雅黑" panose="020B0503020204020204" pitchFamily="34" charset="-122"/>
                <a:ea typeface="微软雅黑" panose="020B0503020204020204" pitchFamily="34" charset="-122"/>
                <a:hlinkClick r:id="rId6" action="ppaction://hlinksldjump"/>
              </a:rPr>
              <a:t>(</a:t>
            </a:r>
            <a:r>
              <a:rPr lang="zh-CN" altLang="en-US" dirty="0">
                <a:latin typeface="微软雅黑" panose="020B0503020204020204" pitchFamily="34" charset="-122"/>
                <a:ea typeface="微软雅黑" panose="020B0503020204020204" pitchFamily="34" charset="-122"/>
                <a:hlinkClick r:id="rId6" action="ppaction://hlinksldjump"/>
              </a:rPr>
              <a:t>带电体</a:t>
            </a:r>
            <a:r>
              <a:rPr lang="en-US" altLang="zh-CN" dirty="0">
                <a:latin typeface="微软雅黑" panose="020B0503020204020204" pitchFamily="34" charset="-122"/>
                <a:ea typeface="微软雅黑" panose="020B0503020204020204" pitchFamily="34" charset="-122"/>
                <a:hlinkClick r:id="rId6" action="ppaction://hlinksldjump"/>
              </a:rPr>
              <a:t>)</a:t>
            </a:r>
            <a:r>
              <a:rPr lang="zh-CN" altLang="en-US" dirty="0">
                <a:latin typeface="微软雅黑" panose="020B0503020204020204" pitchFamily="34" charset="-122"/>
                <a:ea typeface="微软雅黑" panose="020B0503020204020204" pitchFamily="34" charset="-122"/>
                <a:hlinkClick r:id="rId6" action="ppaction://hlinksldjump"/>
              </a:rPr>
              <a:t>的作用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洛伦兹力</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洛伦兹力作用下带电体的运动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3 </a:t>
            </a:r>
            <a:r>
              <a:rPr lang="zh-CN" altLang="en-US" dirty="0">
                <a:latin typeface="楷体" panose="02010609060101010101" pitchFamily="49" charset="-122"/>
                <a:ea typeface="楷体" panose="02010609060101010101" pitchFamily="49" charset="-122"/>
                <a:hlinkClick r:id="rId9" action="ppaction://hlinksldjump"/>
              </a:rPr>
              <a:t>带电粒子在匀强磁场中的运动</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738992"/>
            <a:ext cx="170796" cy="167112"/>
          </a:xfrm>
          <a:prstGeom prst="rect">
            <a:avLst/>
          </a:prstGeom>
        </p:spPr>
      </p:pic>
      <p:cxnSp>
        <p:nvCxnSpPr>
          <p:cNvPr id="23" name="直接连接符 22"/>
          <p:cNvCxnSpPr/>
          <p:nvPr/>
        </p:nvCxnSpPr>
        <p:spPr>
          <a:xfrm>
            <a:off x="3192104" y="692649"/>
            <a:ext cx="41428" cy="5535932"/>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345628"/>
            <a:ext cx="170796" cy="167112"/>
          </a:xfrm>
          <a:prstGeom prst="rect">
            <a:avLst/>
          </a:prstGeom>
        </p:spPr>
      </p:pic>
      <p:grpSp>
        <p:nvGrpSpPr>
          <p:cNvPr id="20" name="组合 19"/>
          <p:cNvGrpSpPr/>
          <p:nvPr/>
        </p:nvGrpSpPr>
        <p:grpSpPr>
          <a:xfrm>
            <a:off x="3576793" y="3952900"/>
            <a:ext cx="6899790" cy="369332"/>
            <a:chOff x="3576793" y="4050464"/>
            <a:chExt cx="6899790" cy="36933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9332"/>
              <a:chOff x="3576793" y="4050464"/>
              <a:chExt cx="6899790" cy="36933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20</a:t>
                </a:r>
                <a:endParaRPr lang="zh-CN" altLang="en-US" dirty="0"/>
              </a:p>
            </p:txBody>
          </p:sp>
          <p:sp>
            <p:nvSpPr>
              <p:cNvPr id="30" name="文本框 4"/>
              <p:cNvSpPr txBox="1"/>
              <p:nvPr/>
            </p:nvSpPr>
            <p:spPr>
              <a:xfrm>
                <a:off x="4696893" y="4050464"/>
                <a:ext cx="57796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1" action="ppaction://hlinksldjump"/>
                  </a:rPr>
                  <a:t>带电粒子在有界匀强磁场中的运动</a:t>
                </a:r>
                <a:endParaRPr lang="zh-CN" altLang="en-US" dirty="0"/>
              </a:p>
            </p:txBody>
          </p:sp>
        </p:grpSp>
      </p:grpSp>
      <p:grpSp>
        <p:nvGrpSpPr>
          <p:cNvPr id="33" name="组合 32"/>
          <p:cNvGrpSpPr/>
          <p:nvPr/>
        </p:nvGrpSpPr>
        <p:grpSpPr>
          <a:xfrm>
            <a:off x="3576793" y="4438675"/>
            <a:ext cx="6899790" cy="369332"/>
            <a:chOff x="3576793" y="4050464"/>
            <a:chExt cx="6899790" cy="369332"/>
          </a:xfrm>
        </p:grpSpPr>
        <p:sp>
          <p:nvSpPr>
            <p:cNvPr id="3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41"/>
            <p:cNvGrpSpPr/>
            <p:nvPr/>
          </p:nvGrpSpPr>
          <p:grpSpPr>
            <a:xfrm>
              <a:off x="3576793" y="4050464"/>
              <a:ext cx="6899790" cy="369332"/>
              <a:chOff x="3576793" y="4050464"/>
              <a:chExt cx="6899790" cy="369332"/>
            </a:xfrm>
          </p:grpSpPr>
          <p:sp>
            <p:nvSpPr>
              <p:cNvPr id="3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21</a:t>
                </a:r>
                <a:endParaRPr lang="zh-CN" altLang="en-US" dirty="0"/>
              </a:p>
            </p:txBody>
          </p:sp>
          <p:sp>
            <p:nvSpPr>
              <p:cNvPr id="37" name="文本框 4"/>
              <p:cNvSpPr txBox="1"/>
              <p:nvPr/>
            </p:nvSpPr>
            <p:spPr>
              <a:xfrm>
                <a:off x="4696893" y="4050464"/>
                <a:ext cx="57796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2" action="ppaction://hlinksldjump"/>
                  </a:rPr>
                  <a:t>磁场中的动态圆模型</a:t>
                </a:r>
                <a:endParaRPr lang="zh-CN" altLang="en-US" dirty="0"/>
              </a:p>
            </p:txBody>
          </p:sp>
        </p:grpSp>
      </p:grpSp>
      <p:grpSp>
        <p:nvGrpSpPr>
          <p:cNvPr id="38" name="组合 37"/>
          <p:cNvGrpSpPr/>
          <p:nvPr/>
        </p:nvGrpSpPr>
        <p:grpSpPr>
          <a:xfrm>
            <a:off x="3576793" y="4933975"/>
            <a:ext cx="6899790" cy="369332"/>
            <a:chOff x="3576793" y="4050464"/>
            <a:chExt cx="6899790" cy="369332"/>
          </a:xfrm>
        </p:grpSpPr>
        <p:sp>
          <p:nvSpPr>
            <p:cNvPr id="39"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0" name="组合 41"/>
            <p:cNvGrpSpPr/>
            <p:nvPr/>
          </p:nvGrpSpPr>
          <p:grpSpPr>
            <a:xfrm>
              <a:off x="3576793" y="4050464"/>
              <a:ext cx="6899790" cy="369332"/>
              <a:chOff x="3576793" y="4050464"/>
              <a:chExt cx="6899790" cy="369332"/>
            </a:xfrm>
          </p:grpSpPr>
          <p:sp>
            <p:nvSpPr>
              <p:cNvPr id="4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22</a:t>
                </a:r>
                <a:endParaRPr lang="zh-CN" altLang="en-US" dirty="0"/>
              </a:p>
            </p:txBody>
          </p:sp>
          <p:sp>
            <p:nvSpPr>
              <p:cNvPr id="42" name="文本框 4"/>
              <p:cNvSpPr txBox="1"/>
              <p:nvPr/>
            </p:nvSpPr>
            <p:spPr>
              <a:xfrm>
                <a:off x="4696893" y="4050464"/>
                <a:ext cx="57796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3" action="ppaction://hlinksldjump"/>
                  </a:rPr>
                  <a:t>洛伦兹力与现代科技</a:t>
                </a:r>
                <a:endParaRPr lang="zh-CN" altLang="en-US" dirty="0"/>
              </a:p>
            </p:txBody>
          </p:sp>
        </p:grpSp>
      </p:grpSp>
      <p:grpSp>
        <p:nvGrpSpPr>
          <p:cNvPr id="43" name="组合 42"/>
          <p:cNvGrpSpPr/>
          <p:nvPr/>
        </p:nvGrpSpPr>
        <p:grpSpPr>
          <a:xfrm>
            <a:off x="3576793" y="5410225"/>
            <a:ext cx="6899790" cy="369332"/>
            <a:chOff x="3576793" y="4050464"/>
            <a:chExt cx="6899790" cy="369332"/>
          </a:xfrm>
        </p:grpSpPr>
        <p:sp>
          <p:nvSpPr>
            <p:cNvPr id="4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5" name="组合 41"/>
            <p:cNvGrpSpPr/>
            <p:nvPr/>
          </p:nvGrpSpPr>
          <p:grpSpPr>
            <a:xfrm>
              <a:off x="3576793" y="4050464"/>
              <a:ext cx="6899790" cy="369332"/>
              <a:chOff x="3576793" y="4050464"/>
              <a:chExt cx="6899790" cy="369332"/>
            </a:xfrm>
          </p:grpSpPr>
          <p:sp>
            <p:nvSpPr>
              <p:cNvPr id="4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23</a:t>
                </a:r>
                <a:endParaRPr lang="zh-CN" altLang="en-US" dirty="0"/>
              </a:p>
            </p:txBody>
          </p:sp>
          <p:sp>
            <p:nvSpPr>
              <p:cNvPr id="47" name="文本框 4"/>
              <p:cNvSpPr txBox="1"/>
              <p:nvPr/>
            </p:nvSpPr>
            <p:spPr>
              <a:xfrm>
                <a:off x="4696893" y="4050464"/>
                <a:ext cx="57796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4" action="ppaction://hlinksldjump"/>
                  </a:rPr>
                  <a:t>带电粒子在组合场中的运动</a:t>
                </a:r>
                <a:endParaRPr lang="zh-CN" altLang="en-US" dirty="0"/>
              </a:p>
            </p:txBody>
          </p:sp>
        </p:grpSp>
      </p:grpSp>
      <p:grpSp>
        <p:nvGrpSpPr>
          <p:cNvPr id="48" name="组合 47"/>
          <p:cNvGrpSpPr/>
          <p:nvPr/>
        </p:nvGrpSpPr>
        <p:grpSpPr>
          <a:xfrm>
            <a:off x="3576793" y="5886475"/>
            <a:ext cx="6899790" cy="369332"/>
            <a:chOff x="3576793" y="4050464"/>
            <a:chExt cx="6899790" cy="369332"/>
          </a:xfrm>
        </p:grpSpPr>
        <p:sp>
          <p:nvSpPr>
            <p:cNvPr id="49"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50" name="组合 41"/>
            <p:cNvGrpSpPr/>
            <p:nvPr/>
          </p:nvGrpSpPr>
          <p:grpSpPr>
            <a:xfrm>
              <a:off x="3576793" y="4050464"/>
              <a:ext cx="6899790" cy="369332"/>
              <a:chOff x="3576793" y="4050464"/>
              <a:chExt cx="6899790" cy="369332"/>
            </a:xfrm>
          </p:grpSpPr>
          <p:sp>
            <p:nvSpPr>
              <p:cNvPr id="51"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24</a:t>
                </a:r>
                <a:endParaRPr lang="zh-CN" altLang="en-US" dirty="0"/>
              </a:p>
            </p:txBody>
          </p:sp>
          <p:sp>
            <p:nvSpPr>
              <p:cNvPr id="52" name="文本框 4"/>
              <p:cNvSpPr txBox="1"/>
              <p:nvPr/>
            </p:nvSpPr>
            <p:spPr>
              <a:xfrm>
                <a:off x="4696893" y="4050464"/>
                <a:ext cx="577969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5" action="ppaction://hlinksldjump"/>
                  </a:rPr>
                  <a:t>带电粒子在叠加场中的运动</a:t>
                </a:r>
                <a:endParaRPr lang="zh-CN" altLang="en-US" dirty="0"/>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4303907" y="1037996"/>
          <a:ext cx="390524" cy="657224"/>
        </p:xfrm>
        <a:graphic>
          <a:graphicData uri="http://schemas.openxmlformats.org/presentationml/2006/ole">
            <mc:AlternateContent xmlns:mc="http://schemas.openxmlformats.org/markup-compatibility/2006">
              <mc:Choice xmlns:v="urn:schemas-microsoft-com:vml" Requires="v">
                <p:oleObj name="Equation" r:id="rId3" imgW="10363200" imgH="17373600" progId="Equation.DSMT4">
                  <p:embed/>
                </p:oleObj>
              </mc:Choice>
              <mc:Fallback>
                <p:oleObj name="Equation" r:id="rId3" imgW="10363200" imgH="17373600" progId="Equation.DSMT4">
                  <p:embed/>
                  <p:pic>
                    <p:nvPicPr>
                      <p:cNvPr id="0" name="图片 13312"/>
                      <p:cNvPicPr>
                        <a:picLocks noChangeAspect="1"/>
                      </p:cNvPicPr>
                      <p:nvPr/>
                    </p:nvPicPr>
                    <p:blipFill>
                      <a:blip r:embed="rId4"/>
                      <a:stretch>
                        <a:fillRect/>
                      </a:stretch>
                    </p:blipFill>
                    <p:spPr>
                      <a:xfrm>
                        <a:off x="4303907" y="1037996"/>
                        <a:ext cx="3905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433466174"/>
              </p:ext>
            </p:extLst>
          </p:nvPr>
        </p:nvGraphicFramePr>
        <p:xfrm>
          <a:off x="8474466" y="1044005"/>
          <a:ext cx="209550" cy="657225"/>
        </p:xfrm>
        <a:graphic>
          <a:graphicData uri="http://schemas.openxmlformats.org/presentationml/2006/ole">
            <mc:AlternateContent xmlns:mc="http://schemas.openxmlformats.org/markup-compatibility/2006">
              <mc:Choice xmlns:v="urn:schemas-microsoft-com:vml" Requires="v">
                <p:oleObj name="Equation" r:id="rId5" imgW="5486400" imgH="17373600" progId="Equation.DSMT4">
                  <p:embed/>
                </p:oleObj>
              </mc:Choice>
              <mc:Fallback>
                <p:oleObj name="Equation" r:id="rId5" imgW="5486400" imgH="17373600" progId="Equation.DSMT4">
                  <p:embed/>
                  <p:pic>
                    <p:nvPicPr>
                      <p:cNvPr id="0" name="图片 13313"/>
                      <p:cNvPicPr>
                        <a:picLocks noChangeAspect="1"/>
                      </p:cNvPicPr>
                      <p:nvPr/>
                    </p:nvPicPr>
                    <p:blipFill>
                      <a:blip r:embed="rId6"/>
                      <a:stretch>
                        <a:fillRect/>
                      </a:stretch>
                    </p:blipFill>
                    <p:spPr>
                      <a:xfrm>
                        <a:off x="8474466" y="1044005"/>
                        <a:ext cx="2095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7629325"/>
              </p:ext>
            </p:extLst>
          </p:nvPr>
        </p:nvGraphicFramePr>
        <p:xfrm>
          <a:off x="8856589" y="1044005"/>
          <a:ext cx="323849" cy="657224"/>
        </p:xfrm>
        <a:graphic>
          <a:graphicData uri="http://schemas.openxmlformats.org/presentationml/2006/ole">
            <mc:AlternateContent xmlns:mc="http://schemas.openxmlformats.org/markup-compatibility/2006">
              <mc:Choice xmlns:v="urn:schemas-microsoft-com:vml" Requires="v">
                <p:oleObj name="Equation" r:id="rId7" imgW="8534400" imgH="17373600" progId="Equation.DSMT4">
                  <p:embed/>
                </p:oleObj>
              </mc:Choice>
              <mc:Fallback>
                <p:oleObj name="Equation" r:id="rId7" imgW="8534400" imgH="17373600" progId="Equation.DSMT4">
                  <p:embed/>
                  <p:pic>
                    <p:nvPicPr>
                      <p:cNvPr id="0" name="图片 13314"/>
                      <p:cNvPicPr>
                        <a:picLocks noChangeAspect="1"/>
                      </p:cNvPicPr>
                      <p:nvPr/>
                    </p:nvPicPr>
                    <p:blipFill>
                      <a:blip r:embed="rId8"/>
                      <a:stretch>
                        <a:fillRect/>
                      </a:stretch>
                    </p:blipFill>
                    <p:spPr>
                      <a:xfrm>
                        <a:off x="8856589" y="1044005"/>
                        <a:ext cx="3238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682549415"/>
              </p:ext>
            </p:extLst>
          </p:nvPr>
        </p:nvGraphicFramePr>
        <p:xfrm>
          <a:off x="3131766" y="2208660"/>
          <a:ext cx="400049" cy="428625"/>
        </p:xfrm>
        <a:graphic>
          <a:graphicData uri="http://schemas.openxmlformats.org/presentationml/2006/ole">
            <mc:AlternateContent xmlns:mc="http://schemas.openxmlformats.org/markup-compatibility/2006">
              <mc:Choice xmlns:v="urn:schemas-microsoft-com:vml" Requires="v">
                <p:oleObj name="Equation" r:id="rId9" imgW="10668000" imgH="11277600" progId="Equation.DSMT4">
                  <p:embed/>
                </p:oleObj>
              </mc:Choice>
              <mc:Fallback>
                <p:oleObj name="Equation" r:id="rId9" imgW="10668000" imgH="11277600" progId="Equation.DSMT4">
                  <p:embed/>
                  <p:pic>
                    <p:nvPicPr>
                      <p:cNvPr id="0" name="图片 13315"/>
                      <p:cNvPicPr>
                        <a:picLocks noChangeAspect="1"/>
                      </p:cNvPicPr>
                      <p:nvPr/>
                    </p:nvPicPr>
                    <p:blipFill>
                      <a:blip r:embed="rId10"/>
                      <a:stretch>
                        <a:fillRect/>
                      </a:stretch>
                    </p:blipFill>
                    <p:spPr>
                      <a:xfrm>
                        <a:off x="3131766" y="2208660"/>
                        <a:ext cx="400049" cy="428625"/>
                      </a:xfrm>
                      <a:prstGeom prst="rect">
                        <a:avLst/>
                      </a:prstGeom>
                      <a:noFill/>
                      <a:ln w="9525">
                        <a:noFill/>
                      </a:ln>
                    </p:spPr>
                  </p:pic>
                </p:oleObj>
              </mc:Fallback>
            </mc:AlternateContent>
          </a:graphicData>
        </a:graphic>
      </p:graphicFrame>
      <p:sp>
        <p:nvSpPr>
          <p:cNvPr id="9" name="TextBox 2"/>
          <p:cNvSpPr txBox="1"/>
          <p:nvPr/>
        </p:nvSpPr>
        <p:spPr>
          <a:xfrm>
            <a:off x="468000" y="395933"/>
            <a:ext cx="11831400" cy="2337435"/>
          </a:xfrm>
          <a:prstGeom prst="rect">
            <a:avLst/>
          </a:prstGeom>
          <a:noFill/>
        </p:spPr>
        <p:txBody>
          <a:bodyPr wrap="square" lIns="0" tIns="0" rIns="0" bIns="0" rtlCol="0">
            <a:spAutoFit/>
          </a:bodyPr>
          <a:lstStyle/>
          <a:p>
            <a:pPr marL="0" indent="0" eaLnBrk="0" latinLnBrk="1" hangingPunct="0">
              <a:lnSpc>
                <a:spcPct val="150000"/>
              </a:lnSpc>
              <a:spcBef>
                <a:spcPts val="18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4.时间的计算</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(1)方法一:由圆心角求时间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T   </a:t>
            </a:r>
            <a:r>
              <a:rPr lang="zh-CN" altLang="en-US" sz="2410" kern="0" dirty="0">
                <a:solidFill>
                  <a:srgbClr val="000000"/>
                </a:solidFill>
                <a:latin typeface="Times New Roman" panose="02020603050405020304" pitchFamily="65" charset="-122"/>
                <a:ea typeface="华文细黑" panose="02010600040101010101" pitchFamily="65" charset="-122"/>
              </a:rPr>
              <a:t>(2)方法二:由弧长求时间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43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53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DE0000"/>
                </a:solidFill>
                <a:ea typeface="微软雅黑" panose="020B0503020204020204" pitchFamily="34" charset="-122"/>
              </a:rPr>
              <a:t>知识</a:t>
            </a:r>
            <a:r>
              <a:rPr lang="zh-CN" altLang="en-US" sz="2410" kern="0" dirty="0">
                <a:solidFill>
                  <a:srgbClr val="000000"/>
                </a:solidFill>
                <a:latin typeface="Times New Roman" panose="02020603050405020304" pitchFamily="65" charset="-122"/>
                <a:ea typeface="华文细黑" panose="02010600040101010101" pitchFamily="65" charset="-122"/>
              </a:rPr>
              <a:t>    圆周运动中的几种角度关系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(1)速度偏转角</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φ</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等于</a:t>
            </a:r>
            <a:r>
              <a:rPr lang="zh-CN" altLang="en-US" sz="2305" kern="0" spc="844"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所对的圆心角</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TextBox 2"/>
          <p:cNvSpPr txBox="1"/>
          <p:nvPr/>
        </p:nvSpPr>
        <p:spPr>
          <a:xfrm>
            <a:off x="468000" y="2700189"/>
            <a:ext cx="11831400" cy="582404"/>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(2)圆心角</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与弦切角</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的关系:</a:t>
            </a:r>
            <a:r>
              <a:rPr lang="zh-CN" altLang="en-US" sz="2525" kern="0" spc="62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为劣弧时,</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525" kern="0" spc="62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为优弧时,</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=360°-2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3" descr="textimage32.jpeg"/>
          <p:cNvPicPr>
            <a:picLocks noChangeAspect="1"/>
          </p:cNvPicPr>
          <p:nvPr/>
        </p:nvPicPr>
        <p:blipFill>
          <a:blip r:embed="rId11" cstate="print"/>
          <a:stretch>
            <a:fillRect/>
          </a:stretch>
        </p:blipFill>
        <p:spPr>
          <a:xfrm>
            <a:off x="3225713" y="3352029"/>
            <a:ext cx="2408366" cy="3129712"/>
          </a:xfrm>
          <a:prstGeom prst="rect">
            <a:avLst/>
          </a:prstGeom>
        </p:spPr>
      </p:pic>
      <p:pic>
        <p:nvPicPr>
          <p:cNvPr id="12" name="图片 4" descr="textimage33.jpeg"/>
          <p:cNvPicPr>
            <a:picLocks noChangeAspect="1"/>
          </p:cNvPicPr>
          <p:nvPr/>
        </p:nvPicPr>
        <p:blipFill>
          <a:blip r:embed="rId12" cstate="print"/>
          <a:stretch>
            <a:fillRect/>
          </a:stretch>
        </p:blipFill>
        <p:spPr>
          <a:xfrm>
            <a:off x="6275650" y="3404936"/>
            <a:ext cx="2408366" cy="3248494"/>
          </a:xfrm>
          <a:prstGeom prst="rect">
            <a:avLst/>
          </a:prstGeom>
        </p:spPr>
      </p:pic>
      <p:graphicFrame>
        <p:nvGraphicFramePr>
          <p:cNvPr id="13" name="对象 12"/>
          <p:cNvGraphicFramePr>
            <a:graphicFrameLocks noChangeAspect="1"/>
          </p:cNvGraphicFramePr>
          <p:nvPr>
            <p:extLst>
              <p:ext uri="{D42A27DB-BD31-4B8C-83A1-F6EECF244321}">
                <p14:modId xmlns:p14="http://schemas.microsoft.com/office/powerpoint/2010/main" val="4042040443"/>
              </p:ext>
            </p:extLst>
          </p:nvPr>
        </p:nvGraphicFramePr>
        <p:xfrm>
          <a:off x="4276713" y="2831577"/>
          <a:ext cx="400050" cy="428625"/>
        </p:xfrm>
        <a:graphic>
          <a:graphicData uri="http://schemas.openxmlformats.org/presentationml/2006/ole">
            <mc:AlternateContent xmlns:mc="http://schemas.openxmlformats.org/markup-compatibility/2006">
              <mc:Choice xmlns:v="urn:schemas-microsoft-com:vml" Requires="v">
                <p:oleObj name="Equation" r:id="rId13" imgW="10668000" imgH="11277600" progId="Equation.DSMT4">
                  <p:embed/>
                </p:oleObj>
              </mc:Choice>
              <mc:Fallback>
                <p:oleObj name="Equation" r:id="rId13" imgW="10668000" imgH="11277600" progId="Equation.DSMT4">
                  <p:embed/>
                  <p:pic>
                    <p:nvPicPr>
                      <p:cNvPr id="0" name="图片 13316"/>
                      <p:cNvPicPr>
                        <a:picLocks noChangeAspect="1"/>
                      </p:cNvPicPr>
                      <p:nvPr/>
                    </p:nvPicPr>
                    <p:blipFill>
                      <a:blip r:embed="rId14"/>
                      <a:stretch>
                        <a:fillRect/>
                      </a:stretch>
                    </p:blipFill>
                    <p:spPr>
                      <a:xfrm>
                        <a:off x="4276713" y="2831577"/>
                        <a:ext cx="400050" cy="4286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872141896"/>
              </p:ext>
            </p:extLst>
          </p:nvPr>
        </p:nvGraphicFramePr>
        <p:xfrm>
          <a:off x="6694750" y="2831577"/>
          <a:ext cx="400050" cy="428625"/>
        </p:xfrm>
        <a:graphic>
          <a:graphicData uri="http://schemas.openxmlformats.org/presentationml/2006/ole">
            <mc:AlternateContent xmlns:mc="http://schemas.openxmlformats.org/markup-compatibility/2006">
              <mc:Choice xmlns:v="urn:schemas-microsoft-com:vml" Requires="v">
                <p:oleObj name="Equation" r:id="rId15" imgW="10668000" imgH="11277600" progId="Equation.DSMT4">
                  <p:embed/>
                </p:oleObj>
              </mc:Choice>
              <mc:Fallback>
                <p:oleObj name="Equation" r:id="rId15" imgW="10668000" imgH="11277600" progId="Equation.DSMT4">
                  <p:embed/>
                  <p:pic>
                    <p:nvPicPr>
                      <p:cNvPr id="0" name="图片 13317"/>
                      <p:cNvPicPr>
                        <a:picLocks noChangeAspect="1"/>
                      </p:cNvPicPr>
                      <p:nvPr/>
                    </p:nvPicPr>
                    <p:blipFill>
                      <a:blip r:embed="rId16"/>
                      <a:stretch>
                        <a:fillRect/>
                      </a:stretch>
                    </p:blipFill>
                    <p:spPr>
                      <a:xfrm>
                        <a:off x="6694750" y="2831577"/>
                        <a:ext cx="400050" cy="428625"/>
                      </a:xfrm>
                      <a:prstGeom prst="rect">
                        <a:avLst/>
                      </a:prstGeom>
                      <a:noFill/>
                      <a:ln w="9525">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211952"/>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 </a:t>
            </a:r>
            <a:r>
              <a:rPr lang="zh-CN" altLang="en-US" sz="2410" kern="0" dirty="0">
                <a:solidFill>
                  <a:srgbClr val="000000"/>
                </a:solidFill>
                <a:latin typeface="Times New Roman" panose="02020603050405020304" pitchFamily="65" charset="-122"/>
                <a:ea typeface="华文细黑" panose="02010600040101010101" pitchFamily="65" charset="-122"/>
              </a:rPr>
              <a:t>极光是宇宙中高速运动的带电粒子受地球磁场影响,与空气分子作用的发光现象。</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若带电的宇宙粒子射向北极,北极地区的地磁场方向沿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轴正方向(竖直向下),越靠近</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北极地面,磁场越强,因为入射速度方向与地磁场方向不垂直,故宇宙粒子的运动轨迹</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呈螺旋状,相邻两个旋转圆之间的距离Δ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称为螺距,如图所示。不计空气阻力,下列说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dirty="0"/>
              <a:t> </a:t>
            </a:r>
          </a:p>
        </p:txBody>
      </p:sp>
      <p:pic>
        <p:nvPicPr>
          <p:cNvPr id="3" name="图片 3" descr="textimage34.jpeg"/>
          <p:cNvPicPr>
            <a:picLocks noChangeAspect="1"/>
          </p:cNvPicPr>
          <p:nvPr/>
        </p:nvPicPr>
        <p:blipFill>
          <a:blip r:embed="rId3" cstate="print"/>
          <a:stretch>
            <a:fillRect/>
          </a:stretch>
        </p:blipFill>
        <p:spPr>
          <a:xfrm>
            <a:off x="4715942" y="4261645"/>
            <a:ext cx="3497271" cy="2340149"/>
          </a:xfrm>
          <a:prstGeom prst="rect">
            <a:avLst/>
          </a:prstGeom>
        </p:spPr>
      </p:pic>
      <p:sp>
        <p:nvSpPr>
          <p:cNvPr id="4" name="TextBox 2"/>
          <p:cNvSpPr txBox="1"/>
          <p:nvPr/>
        </p:nvSpPr>
        <p:spPr>
          <a:xfrm>
            <a:off x="471555" y="2510732"/>
            <a:ext cx="11831400" cy="2232727"/>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A.越靠近北极地面,粒子做圆周运动的半径越大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B.若粒子带正电,则在北极地区观察者看到的“极光”沿逆时针方向(仰视)旋转</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C.若宇宙粒子的速度方向与地磁场方向的夹角减小,则旋转半径和螺距Δ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均增大</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D.若宇宙粒子受空气阻力作用(粒子所带的电荷量保持不变),则旋转半径和螺距Δ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均</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会越来越小</a:t>
            </a:r>
            <a:endParaRPr lang="zh-CN" altLang="en-US" dirty="0"/>
          </a:p>
        </p:txBody>
      </p:sp>
      <p:sp>
        <p:nvSpPr>
          <p:cNvPr id="5" name="文本框 8"/>
          <p:cNvSpPr txBox="1"/>
          <p:nvPr/>
        </p:nvSpPr>
        <p:spPr>
          <a:xfrm>
            <a:off x="2483694" y="2012775"/>
            <a:ext cx="385638" cy="497957"/>
          </a:xfrm>
          <a:prstGeom prst="rect">
            <a:avLst/>
          </a:prstGeom>
          <a:noFill/>
        </p:spPr>
        <p:txBody>
          <a:bodyPr wrap="square" rtlCol="0">
            <a:spAutoFit/>
          </a:bodyPr>
          <a:lstStyle/>
          <a:p>
            <a:pPr>
              <a:lnSpc>
                <a:spcPct val="120000"/>
              </a:lnSpc>
            </a:pPr>
            <a:r>
              <a:rPr lang="en-US" altLang="zh-CN" sz="2400" dirty="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11957"/>
            <a:ext cx="11831400" cy="430438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Bqv</a:t>
            </a:r>
            <a:r>
              <a:rPr lang="zh-CN" altLang="en-US" sz="1815" kern="0" baseline="-1500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195" kern="0" spc="-64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,则</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9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,越靠近北极地面,磁感应强度越大,则粒子做圆周运动</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的半径越小,</a:t>
            </a:r>
            <a:r>
              <a:rPr lang="zh-CN" altLang="en-US" sz="2410" kern="0" dirty="0">
                <a:solidFill>
                  <a:srgbClr val="C00000"/>
                </a:solidFill>
                <a:latin typeface="Times New Roman" panose="02020603050405020304" pitchFamily="65" charset="-122"/>
                <a:ea typeface="楷体_GB2312" pitchFamily="65" charset="-122"/>
              </a:rPr>
              <a:t>A错误</a:t>
            </a:r>
            <a:r>
              <a:rPr lang="zh-CN" altLang="en-US" sz="2410" kern="0" dirty="0">
                <a:solidFill>
                  <a:srgbClr val="000000"/>
                </a:solidFill>
                <a:latin typeface="Times New Roman" panose="02020603050405020304" pitchFamily="65" charset="-122"/>
                <a:ea typeface="楷体_GB2312" pitchFamily="65" charset="-122"/>
              </a:rPr>
              <a:t>。北极地区的地磁场方向竖直向下,宇宙粒子射入后,从下往上看(仰</a:t>
            </a:r>
            <a:br>
              <a:rPr dirty="0"/>
            </a:br>
            <a:r>
              <a:rPr lang="zh-CN" altLang="en-US" sz="2410" kern="0" dirty="0">
                <a:solidFill>
                  <a:srgbClr val="000000"/>
                </a:solidFill>
                <a:latin typeface="Times New Roman" panose="02020603050405020304" pitchFamily="65" charset="-122"/>
                <a:ea typeface="楷体_GB2312" pitchFamily="65" charset="-122"/>
              </a:rPr>
              <a:t>视),带正电的粒子沿顺时针方向旋转,</a:t>
            </a:r>
            <a:r>
              <a:rPr lang="zh-CN" altLang="en-US" sz="2410" kern="0" dirty="0">
                <a:solidFill>
                  <a:srgbClr val="C00000"/>
                </a:solidFill>
                <a:latin typeface="Times New Roman" panose="02020603050405020304" pitchFamily="65" charset="-122"/>
                <a:ea typeface="楷体_GB2312" pitchFamily="65" charset="-122"/>
              </a:rPr>
              <a:t>B错误</a:t>
            </a:r>
            <a:r>
              <a:rPr lang="zh-CN" altLang="en-US" sz="2410" kern="0" dirty="0">
                <a:solidFill>
                  <a:srgbClr val="000000"/>
                </a:solidFill>
                <a:latin typeface="Times New Roman" panose="02020603050405020304" pitchFamily="65" charset="-122"/>
                <a:ea typeface="楷体_GB2312" pitchFamily="65" charset="-122"/>
              </a:rPr>
              <a:t>。若带电粒子运动的速率不变,与磁场的夹</a:t>
            </a:r>
            <a:br>
              <a:rPr dirty="0"/>
            </a:br>
            <a:r>
              <a:rPr lang="zh-CN" altLang="en-US" sz="2410" kern="0" dirty="0">
                <a:solidFill>
                  <a:srgbClr val="000000"/>
                </a:solidFill>
                <a:latin typeface="Times New Roman" panose="02020603050405020304" pitchFamily="65" charset="-122"/>
                <a:ea typeface="楷体_GB2312" pitchFamily="65" charset="-122"/>
              </a:rPr>
              <a:t>角减小,则垂直于磁场方向的速度分量减小,所以粒子在垂直于磁场方向做圆周运动的</a:t>
            </a:r>
            <a:br>
              <a:rPr dirty="0"/>
            </a:br>
            <a:r>
              <a:rPr lang="zh-CN" altLang="en-US" sz="2410" kern="0" dirty="0">
                <a:solidFill>
                  <a:srgbClr val="000000"/>
                </a:solidFill>
                <a:latin typeface="Times New Roman" panose="02020603050405020304" pitchFamily="65" charset="-122"/>
                <a:ea typeface="楷体_GB2312" pitchFamily="65" charset="-122"/>
              </a:rPr>
              <a:t>半径会变小,即旋转半径减小;沿磁场方向的速度分量变大,</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118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275" kern="0" spc="137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,Δ</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不变,</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则螺距Δ</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将增大,</a:t>
            </a:r>
            <a:r>
              <a:rPr lang="zh-CN" altLang="en-US" sz="2410" kern="0" dirty="0">
                <a:solidFill>
                  <a:srgbClr val="C00000"/>
                </a:solidFill>
                <a:latin typeface="Times New Roman" panose="02020603050405020304" pitchFamily="65" charset="-122"/>
                <a:ea typeface="楷体_GB2312" pitchFamily="65" charset="-122"/>
              </a:rPr>
              <a:t>C错误</a:t>
            </a:r>
            <a:r>
              <a:rPr lang="zh-CN" altLang="en-US" sz="2410" kern="0" dirty="0">
                <a:solidFill>
                  <a:srgbClr val="000000"/>
                </a:solidFill>
                <a:latin typeface="Times New Roman" panose="02020603050405020304" pitchFamily="65" charset="-122"/>
                <a:ea typeface="楷体_GB2312" pitchFamily="65" charset="-122"/>
              </a:rPr>
              <a:t>。若宇宙粒子受空气阻力作用,粒子的运动速度越来越小,则旋</a:t>
            </a:r>
            <a:br>
              <a:rPr dirty="0"/>
            </a:br>
            <a:r>
              <a:rPr lang="zh-CN" altLang="en-US" sz="2410" kern="0" dirty="0">
                <a:solidFill>
                  <a:srgbClr val="000000"/>
                </a:solidFill>
                <a:latin typeface="Times New Roman" panose="02020603050405020304" pitchFamily="65" charset="-122"/>
                <a:ea typeface="楷体_GB2312" pitchFamily="65" charset="-122"/>
              </a:rPr>
              <a:t>转半径和螺距Δ</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均会越来越小,</a:t>
            </a:r>
            <a:r>
              <a:rPr lang="zh-CN" altLang="en-US" sz="2410" kern="0" dirty="0">
                <a:solidFill>
                  <a:srgbClr val="C00000"/>
                </a:solidFill>
                <a:latin typeface="Times New Roman" panose="02020603050405020304" pitchFamily="65" charset="-122"/>
                <a:ea typeface="楷体_GB2312" pitchFamily="65" charset="-122"/>
              </a:rPr>
              <a:t>D正确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429193" y="657227"/>
          <a:ext cx="323850" cy="695325"/>
        </p:xfrm>
        <a:graphic>
          <a:graphicData uri="http://schemas.openxmlformats.org/presentationml/2006/ole">
            <mc:AlternateContent xmlns:mc="http://schemas.openxmlformats.org/markup-compatibility/2006">
              <mc:Choice xmlns:v="urn:schemas-microsoft-com:vml" Requires="v">
                <p:oleObj name="Equation" r:id="rId3" imgW="8534400" imgH="18288000" progId="Equation.DSMT4">
                  <p:embed/>
                </p:oleObj>
              </mc:Choice>
              <mc:Fallback>
                <p:oleObj name="Equation" r:id="rId3" imgW="8534400" imgH="18288000" progId="Equation.DSMT4">
                  <p:embed/>
                  <p:pic>
                    <p:nvPicPr>
                      <p:cNvPr id="0" name="图片 14336"/>
                      <p:cNvPicPr>
                        <a:picLocks noChangeAspect="1"/>
                      </p:cNvPicPr>
                      <p:nvPr/>
                    </p:nvPicPr>
                    <p:blipFill>
                      <a:blip r:embed="rId4"/>
                      <a:stretch>
                        <a:fillRect/>
                      </a:stretch>
                    </p:blipFill>
                    <p:spPr>
                      <a:xfrm>
                        <a:off x="2429193" y="657227"/>
                        <a:ext cx="323850" cy="6953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91806" y="694955"/>
          <a:ext cx="533399" cy="714374"/>
        </p:xfrm>
        <a:graphic>
          <a:graphicData uri="http://schemas.openxmlformats.org/presentationml/2006/ole">
            <mc:AlternateContent xmlns:mc="http://schemas.openxmlformats.org/markup-compatibility/2006">
              <mc:Choice xmlns:v="urn:schemas-microsoft-com:vml" Requires="v">
                <p:oleObj name="Equation" r:id="rId5" imgW="14020800" imgH="18897600" progId="Equation.DSMT4">
                  <p:embed/>
                </p:oleObj>
              </mc:Choice>
              <mc:Fallback>
                <p:oleObj name="Equation" r:id="rId5" imgW="14020800" imgH="18897600" progId="Equation.DSMT4">
                  <p:embed/>
                  <p:pic>
                    <p:nvPicPr>
                      <p:cNvPr id="0" name="图片 14337"/>
                      <p:cNvPicPr>
                        <a:picLocks noChangeAspect="1"/>
                      </p:cNvPicPr>
                      <p:nvPr/>
                    </p:nvPicPr>
                    <p:blipFill>
                      <a:blip r:embed="rId6"/>
                      <a:stretch>
                        <a:fillRect/>
                      </a:stretch>
                    </p:blipFill>
                    <p:spPr>
                      <a:xfrm>
                        <a:off x="3491806" y="694955"/>
                        <a:ext cx="53339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390815" y="3138426"/>
          <a:ext cx="571500" cy="723900"/>
        </p:xfrm>
        <a:graphic>
          <a:graphicData uri="http://schemas.openxmlformats.org/presentationml/2006/ole">
            <mc:AlternateContent xmlns:mc="http://schemas.openxmlformats.org/markup-compatibility/2006">
              <mc:Choice xmlns:v="urn:schemas-microsoft-com:vml" Requires="v">
                <p:oleObj name="Equation" r:id="rId7" imgW="15240000" imgH="19202400" progId="Equation.DSMT4">
                  <p:embed/>
                </p:oleObj>
              </mc:Choice>
              <mc:Fallback>
                <p:oleObj name="Equation" r:id="rId7" imgW="15240000" imgH="19202400" progId="Equation.DSMT4">
                  <p:embed/>
                  <p:pic>
                    <p:nvPicPr>
                      <p:cNvPr id="0" name="图片 14338"/>
                      <p:cNvPicPr>
                        <a:picLocks noChangeAspect="1"/>
                      </p:cNvPicPr>
                      <p:nvPr/>
                    </p:nvPicPr>
                    <p:blipFill>
                      <a:blip r:embed="rId8"/>
                      <a:stretch>
                        <a:fillRect/>
                      </a:stretch>
                    </p:blipFill>
                    <p:spPr>
                      <a:xfrm>
                        <a:off x="8390815" y="3138426"/>
                        <a:ext cx="57150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134888" y="3127041"/>
          <a:ext cx="590549" cy="714374"/>
        </p:xfrm>
        <a:graphic>
          <a:graphicData uri="http://schemas.openxmlformats.org/presentationml/2006/ole">
            <mc:AlternateContent xmlns:mc="http://schemas.openxmlformats.org/markup-compatibility/2006">
              <mc:Choice xmlns:v="urn:schemas-microsoft-com:vml" Requires="v">
                <p:oleObj name="Equation" r:id="rId9" imgW="15544800" imgH="18897600" progId="Equation.DSMT4">
                  <p:embed/>
                </p:oleObj>
              </mc:Choice>
              <mc:Fallback>
                <p:oleObj name="Equation" r:id="rId9" imgW="15544800" imgH="18897600" progId="Equation.DSMT4">
                  <p:embed/>
                  <p:pic>
                    <p:nvPicPr>
                      <p:cNvPr id="0" name="图片 14339"/>
                      <p:cNvPicPr>
                        <a:picLocks noChangeAspect="1"/>
                      </p:cNvPicPr>
                      <p:nvPr/>
                    </p:nvPicPr>
                    <p:blipFill>
                      <a:blip r:embed="rId10"/>
                      <a:stretch>
                        <a:fillRect/>
                      </a:stretch>
                    </p:blipFill>
                    <p:spPr>
                      <a:xfrm>
                        <a:off x="9134888" y="3127041"/>
                        <a:ext cx="590549" cy="714374"/>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0642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65" charset="-122"/>
                <a:ea typeface="华文细黑" panose="02010600040101010101" pitchFamily="65" charset="-122"/>
              </a:rPr>
              <a:t>带电粒子在匀强磁场中做匀速圆周运动的解题思路</a:t>
            </a:r>
            <a:endParaRPr lang="zh-CN" altLang="en-US" dirty="0"/>
          </a:p>
        </p:txBody>
      </p:sp>
      <p:pic>
        <p:nvPicPr>
          <p:cNvPr id="3" name="图片 3" descr="textimage39.jpeg"/>
          <p:cNvPicPr>
            <a:picLocks noChangeAspect="1"/>
          </p:cNvPicPr>
          <p:nvPr/>
        </p:nvPicPr>
        <p:blipFill>
          <a:blip r:embed="rId3" cstate="print"/>
          <a:stretch>
            <a:fillRect/>
          </a:stretch>
        </p:blipFill>
        <p:spPr>
          <a:xfrm>
            <a:off x="3327923" y="1512018"/>
            <a:ext cx="6030651" cy="46085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带电粒子在有界匀强磁场中的运动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4104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题型1　带电粒子在有界匀强磁场中的运动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一、直线边界(进出磁场具有对称性,如图所示)</a:t>
            </a:r>
            <a:br>
              <a:rPr lang="en-US" altLang="zh-CN" b="1" dirty="0"/>
            </a:br>
            <a:br>
              <a:rPr lang="en-US" altLang="zh-CN" b="1" dirty="0"/>
            </a:br>
            <a:br>
              <a:rPr lang="en-US" altLang="zh-CN" b="1" dirty="0"/>
            </a:br>
            <a:br>
              <a:rPr lang="en-US" altLang="zh-CN" b="1" dirty="0"/>
            </a:br>
            <a:br>
              <a:rPr lang="en-US" altLang="zh-CN" b="1" dirty="0"/>
            </a:br>
            <a:r>
              <a:rPr lang="zh-CN" altLang="en-US" sz="2410" b="1" kern="0" dirty="0">
                <a:solidFill>
                  <a:srgbClr val="000000"/>
                </a:solidFill>
                <a:latin typeface="Times New Roman" panose="02020603050405020304" pitchFamily="65" charset="-122"/>
                <a:ea typeface="微软雅黑" panose="020B0503020204020204" pitchFamily="34" charset="-122"/>
              </a:rPr>
              <a:t>二、平行边界(存在临界条件,如图所示)</a:t>
            </a:r>
            <a:endParaRPr lang="zh-CN" altLang="en-US" b="1" dirty="0"/>
          </a:p>
        </p:txBody>
      </p:sp>
      <p:pic>
        <p:nvPicPr>
          <p:cNvPr id="3" name="图片 3" descr="textimage40.jpeg"/>
          <p:cNvPicPr>
            <a:picLocks noChangeAspect="1"/>
          </p:cNvPicPr>
          <p:nvPr/>
        </p:nvPicPr>
        <p:blipFill>
          <a:blip r:embed="rId3" cstate="print"/>
          <a:stretch>
            <a:fillRect/>
          </a:stretch>
        </p:blipFill>
        <p:spPr>
          <a:xfrm>
            <a:off x="3347790" y="1764085"/>
            <a:ext cx="5938024" cy="1656184"/>
          </a:xfrm>
          <a:prstGeom prst="rect">
            <a:avLst/>
          </a:prstGeom>
        </p:spPr>
      </p:pic>
      <p:grpSp>
        <p:nvGrpSpPr>
          <p:cNvPr id="6" name="组合 5"/>
          <p:cNvGrpSpPr/>
          <p:nvPr/>
        </p:nvGrpSpPr>
        <p:grpSpPr>
          <a:xfrm>
            <a:off x="4283894" y="4068341"/>
            <a:ext cx="3888432" cy="2448272"/>
            <a:chOff x="468000" y="4127142"/>
            <a:chExt cx="3455854" cy="2028858"/>
          </a:xfrm>
        </p:grpSpPr>
        <p:pic>
          <p:nvPicPr>
            <p:cNvPr id="4" name="图片 4" descr="textimage41.jpeg"/>
            <p:cNvPicPr>
              <a:picLocks noChangeAspect="1"/>
            </p:cNvPicPr>
            <p:nvPr/>
          </p:nvPicPr>
          <p:blipFill>
            <a:blip r:embed="rId4" cstate="print"/>
            <a:stretch>
              <a:fillRect/>
            </a:stretch>
          </p:blipFill>
          <p:spPr>
            <a:xfrm>
              <a:off x="468000" y="4203375"/>
              <a:ext cx="1866900" cy="1952625"/>
            </a:xfrm>
            <a:prstGeom prst="rect">
              <a:avLst/>
            </a:prstGeom>
          </p:spPr>
        </p:pic>
        <p:pic>
          <p:nvPicPr>
            <p:cNvPr id="5" name="图片 5" descr="textimage42.jpeg"/>
            <p:cNvPicPr>
              <a:picLocks noChangeAspect="1"/>
            </p:cNvPicPr>
            <p:nvPr/>
          </p:nvPicPr>
          <p:blipFill>
            <a:blip r:embed="rId5" cstate="print"/>
            <a:stretch>
              <a:fillRect/>
            </a:stretch>
          </p:blipFill>
          <p:spPr>
            <a:xfrm>
              <a:off x="2640900" y="4127142"/>
              <a:ext cx="1282954" cy="2028858"/>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38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三、圆形边界</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u="sng" kern="0" dirty="0">
                <a:solidFill>
                  <a:srgbClr val="FF0000"/>
                </a:solidFill>
                <a:latin typeface="Times New Roman" panose="02020603050405020304" pitchFamily="65" charset="-122"/>
                <a:ea typeface="华文细黑" panose="02010600040101010101" pitchFamily="65" charset="-122"/>
              </a:rPr>
              <a:t>沿径向射入必沿径向射出</a:t>
            </a:r>
            <a:r>
              <a:rPr lang="zh-CN" altLang="en-US" sz="2410" kern="0" dirty="0">
                <a:solidFill>
                  <a:srgbClr val="000000"/>
                </a:solidFill>
                <a:latin typeface="Times New Roman" panose="02020603050405020304" pitchFamily="65" charset="-122"/>
                <a:ea typeface="华文细黑" panose="02010600040101010101" pitchFamily="65" charset="-122"/>
              </a:rPr>
              <a:t>,如图甲所示。</a:t>
            </a:r>
            <a:endParaRPr lang="zh-CN" altLang="en-US" dirty="0"/>
          </a:p>
          <a:p>
            <a:pPr marL="0" indent="0" eaLnBrk="0" latinLnBrk="1" hangingPunct="0">
              <a:lnSpc>
                <a:spcPct val="150000"/>
              </a:lnSpc>
              <a:spcBef>
                <a:spcPts val="145"/>
              </a:spcBef>
              <a:buNone/>
            </a:pPr>
            <a:r>
              <a:rPr lang="zh-CN" altLang="en-US" sz="10110" kern="0" spc="414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6620" kern="0" spc="7629"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80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等角进出:</a:t>
            </a:r>
            <a:r>
              <a:rPr lang="zh-CN" altLang="en-US" sz="2410" u="sng" kern="0" dirty="0">
                <a:solidFill>
                  <a:srgbClr val="FF0000"/>
                </a:solidFill>
                <a:latin typeface="Times New Roman" panose="02020603050405020304" pitchFamily="65" charset="-122"/>
                <a:ea typeface="华文细黑" panose="02010600040101010101" pitchFamily="65" charset="-122"/>
              </a:rPr>
              <a:t>射入时粒子速度方向与圆形磁场半径的夹角为</a:t>
            </a:r>
            <a:r>
              <a:rPr lang="zh-CN" altLang="en-US" sz="2410" i="1" u="sng" kern="0" dirty="0">
                <a:solidFill>
                  <a:srgbClr val="FF0000"/>
                </a:solidFill>
                <a:latin typeface="Times New Roman" panose="02020603050405020304" pitchFamily="65" charset="-122"/>
                <a:ea typeface="华文细黑" panose="02010600040101010101" pitchFamily="65" charset="-122"/>
              </a:rPr>
              <a:t>θ</a:t>
            </a:r>
            <a:r>
              <a:rPr lang="zh-CN" altLang="en-US" sz="2410" u="sng" kern="0" dirty="0">
                <a:solidFill>
                  <a:srgbClr val="FF0000"/>
                </a:solidFill>
                <a:latin typeface="Times New Roman" panose="02020603050405020304" pitchFamily="65" charset="-122"/>
                <a:ea typeface="华文细黑" panose="02010600040101010101" pitchFamily="65" charset="-122"/>
              </a:rPr>
              <a:t>,射出磁场时速度方向与半</a:t>
            </a:r>
            <a:br>
              <a:rPr dirty="0">
                <a:solidFill>
                  <a:srgbClr val="FF0000"/>
                </a:solidFill>
              </a:rPr>
            </a:br>
            <a:r>
              <a:rPr lang="zh-CN" altLang="en-US" sz="2410" u="sng" kern="0" dirty="0">
                <a:solidFill>
                  <a:srgbClr val="FF0000"/>
                </a:solidFill>
                <a:latin typeface="Times New Roman" panose="02020603050405020304" pitchFamily="65" charset="-122"/>
                <a:ea typeface="华文细黑" panose="02010600040101010101" pitchFamily="65" charset="-122"/>
              </a:rPr>
              <a:t>径的夹角也为</a:t>
            </a:r>
            <a:r>
              <a:rPr lang="zh-CN" altLang="en-US" sz="2410" i="1" u="sng" kern="0" dirty="0">
                <a:solidFill>
                  <a:srgbClr val="FF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,如图乙所示。</a:t>
            </a:r>
            <a:endParaRPr lang="zh-CN" altLang="en-US" dirty="0"/>
          </a:p>
        </p:txBody>
      </p:sp>
      <p:pic>
        <p:nvPicPr>
          <p:cNvPr id="3" name="图片 3" descr="textimage43.jpeg"/>
          <p:cNvPicPr>
            <a:picLocks noChangeAspect="1"/>
          </p:cNvPicPr>
          <p:nvPr/>
        </p:nvPicPr>
        <p:blipFill>
          <a:blip r:embed="rId3" cstate="print"/>
          <a:stretch>
            <a:fillRect/>
          </a:stretch>
        </p:blipFill>
        <p:spPr>
          <a:xfrm>
            <a:off x="3661418" y="1907666"/>
            <a:ext cx="1667584" cy="2492599"/>
          </a:xfrm>
          <a:prstGeom prst="rect">
            <a:avLst/>
          </a:prstGeom>
        </p:spPr>
      </p:pic>
      <p:pic>
        <p:nvPicPr>
          <p:cNvPr id="4" name="图片 4" descr="textimage44.jpeg"/>
          <p:cNvPicPr>
            <a:picLocks noChangeAspect="1"/>
          </p:cNvPicPr>
          <p:nvPr/>
        </p:nvPicPr>
        <p:blipFill>
          <a:blip r:embed="rId4" cstate="print"/>
          <a:stretch>
            <a:fillRect/>
          </a:stretch>
        </p:blipFill>
        <p:spPr>
          <a:xfrm>
            <a:off x="6012086" y="2268141"/>
            <a:ext cx="1809750" cy="17716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16A5721-B80A-4B56-13F7-4E85739AFC2F}"/>
              </a:ext>
            </a:extLst>
          </p:cNvPr>
          <p:cNvSpPr txBox="1"/>
          <p:nvPr/>
        </p:nvSpPr>
        <p:spPr>
          <a:xfrm>
            <a:off x="450188" y="755973"/>
            <a:ext cx="11718000" cy="1891928"/>
          </a:xfrm>
          <a:prstGeom prst="rect">
            <a:avLst/>
          </a:prstGeom>
          <a:noFill/>
        </p:spPr>
        <p:txBody>
          <a:bodyPr wrap="square" lIns="0" tIns="0" rIns="0" bIns="0" rtlCol="0">
            <a:spAutoFit/>
          </a:bodyPr>
          <a:lstStyle/>
          <a:p>
            <a:pPr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四、三角形边界</a:t>
            </a:r>
          </a:p>
          <a:p>
            <a:pPr marL="0" indent="0" eaLnBrk="0" latinLnBrk="1" hangingPunct="0">
              <a:lnSpc>
                <a:spcPct val="130000"/>
              </a:lnSpc>
              <a:spcBef>
                <a:spcPts val="147"/>
              </a:spcBef>
              <a:buNone/>
            </a:pPr>
            <a:r>
              <a:rPr lang="zh-CN" altLang="en-US" sz="2409" kern="0" dirty="0">
                <a:solidFill>
                  <a:srgbClr val="000000"/>
                </a:solidFill>
                <a:latin typeface="华文细黑" panose="02010600040101010101" pitchFamily="2" charset="-122"/>
                <a:ea typeface="华文细黑" panose="02010600040101010101" pitchFamily="2" charset="-122"/>
              </a:rPr>
              <a:t>粒子的轨迹是一段圆弧,由于三角形有等边三角形、等腰三角形、直角三角形等不同</a:t>
            </a:r>
            <a:br>
              <a:rPr dirty="0">
                <a:latin typeface="华文细黑" panose="02010600040101010101" pitchFamily="2" charset="-122"/>
                <a:ea typeface="华文细黑" panose="02010600040101010101" pitchFamily="2" charset="-122"/>
              </a:rPr>
            </a:br>
            <a:r>
              <a:rPr lang="zh-CN" altLang="en-US" sz="2409" kern="0" dirty="0">
                <a:solidFill>
                  <a:srgbClr val="000000"/>
                </a:solidFill>
                <a:latin typeface="华文细黑" panose="02010600040101010101" pitchFamily="2" charset="-122"/>
                <a:ea typeface="华文细黑" panose="02010600040101010101" pitchFamily="2" charset="-122"/>
              </a:rPr>
              <a:t>类型,所以会有不同的临界情况,若边界为等边三角形,常见的临界情况如图甲、乙、</a:t>
            </a:r>
            <a:br>
              <a:rPr dirty="0">
                <a:latin typeface="华文细黑" panose="02010600040101010101" pitchFamily="2" charset="-122"/>
                <a:ea typeface="华文细黑" panose="02010600040101010101" pitchFamily="2" charset="-122"/>
              </a:rPr>
            </a:br>
            <a:r>
              <a:rPr lang="zh-CN" altLang="en-US" sz="2409" kern="0" dirty="0">
                <a:solidFill>
                  <a:srgbClr val="000000"/>
                </a:solidFill>
                <a:latin typeface="华文细黑" panose="02010600040101010101" pitchFamily="2" charset="-122"/>
                <a:ea typeface="华文细黑" panose="02010600040101010101" pitchFamily="2" charset="-122"/>
              </a:rPr>
              <a:t>丙所示。</a:t>
            </a:r>
            <a:endParaRPr lang="zh-CN" altLang="en-US" dirty="0">
              <a:latin typeface="华文细黑" panose="02010600040101010101" pitchFamily="2" charset="-122"/>
              <a:ea typeface="华文细黑" panose="02010600040101010101" pitchFamily="2" charset="-122"/>
            </a:endParaRPr>
          </a:p>
        </p:txBody>
      </p:sp>
      <p:pic>
        <p:nvPicPr>
          <p:cNvPr id="3" name="图片 2" descr="textimage36.jpeg">
            <a:extLst>
              <a:ext uri="{FF2B5EF4-FFF2-40B4-BE49-F238E27FC236}">
                <a16:creationId xmlns:a16="http://schemas.microsoft.com/office/drawing/2014/main" id="{3A7B8B43-023B-8AAE-226E-74BAE9125B38}"/>
              </a:ext>
            </a:extLst>
          </p:cNvPr>
          <p:cNvPicPr>
            <a:picLocks noChangeAspect="1"/>
          </p:cNvPicPr>
          <p:nvPr/>
        </p:nvPicPr>
        <p:blipFill>
          <a:blip r:embed="rId2"/>
          <a:stretch>
            <a:fillRect/>
          </a:stretch>
        </p:blipFill>
        <p:spPr>
          <a:xfrm>
            <a:off x="2411686" y="2340149"/>
            <a:ext cx="2490247" cy="3360495"/>
          </a:xfrm>
          <a:prstGeom prst="rect">
            <a:avLst/>
          </a:prstGeom>
        </p:spPr>
      </p:pic>
      <p:pic>
        <p:nvPicPr>
          <p:cNvPr id="4" name="图片 3" descr="textimage37.jpeg">
            <a:extLst>
              <a:ext uri="{FF2B5EF4-FFF2-40B4-BE49-F238E27FC236}">
                <a16:creationId xmlns:a16="http://schemas.microsoft.com/office/drawing/2014/main" id="{D4907344-149F-4B46-6FE8-3E5BCEE0310E}"/>
              </a:ext>
            </a:extLst>
          </p:cNvPr>
          <p:cNvPicPr>
            <a:picLocks noChangeAspect="1"/>
          </p:cNvPicPr>
          <p:nvPr/>
        </p:nvPicPr>
        <p:blipFill>
          <a:blip r:embed="rId3"/>
          <a:stretch>
            <a:fillRect/>
          </a:stretch>
        </p:blipFill>
        <p:spPr>
          <a:xfrm>
            <a:off x="4993842" y="2340149"/>
            <a:ext cx="2530410" cy="3360493"/>
          </a:xfrm>
          <a:prstGeom prst="rect">
            <a:avLst/>
          </a:prstGeom>
        </p:spPr>
      </p:pic>
      <p:pic>
        <p:nvPicPr>
          <p:cNvPr id="5" name="图片 4" descr="textimage38.jpeg">
            <a:extLst>
              <a:ext uri="{FF2B5EF4-FFF2-40B4-BE49-F238E27FC236}">
                <a16:creationId xmlns:a16="http://schemas.microsoft.com/office/drawing/2014/main" id="{7B3337FF-0327-0A7B-1421-C08F8AB46F4B}"/>
              </a:ext>
            </a:extLst>
          </p:cNvPr>
          <p:cNvPicPr>
            <a:picLocks noChangeAspect="1"/>
          </p:cNvPicPr>
          <p:nvPr/>
        </p:nvPicPr>
        <p:blipFill>
          <a:blip r:embed="rId4"/>
          <a:stretch>
            <a:fillRect/>
          </a:stretch>
        </p:blipFill>
        <p:spPr>
          <a:xfrm>
            <a:off x="7524254" y="2359437"/>
            <a:ext cx="2664296" cy="3306940"/>
          </a:xfrm>
          <a:prstGeom prst="rect">
            <a:avLst/>
          </a:prstGeom>
        </p:spPr>
      </p:pic>
    </p:spTree>
    <p:extLst>
      <p:ext uri="{BB962C8B-B14F-4D97-AF65-F5344CB8AC3E}">
        <p14:creationId xmlns:p14="http://schemas.microsoft.com/office/powerpoint/2010/main" val="42254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506914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五、多边形边界或角形边界</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带电粒子在多边形边界或角形边界磁场中运动时,会有不同的临界情境,解答该类问题</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主要把握两点。</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(1)射入磁场的方式:①从某顶点射入;②从某边上某点以某角度射入。</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(2)射出点的判断:经常会判断是否会从某顶点射出。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①当</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时,可以过两磁场边界的交点,入射点到两磁场边界交点的距离</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d</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R</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sin </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图甲所示。</a:t>
            </a:r>
            <a:endPar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②当</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α</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&gt;</a:t>
            </a:r>
            <a:r>
              <a:rPr lang="en-US" altLang="zh-CN"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时</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不能通过两磁场边界的交点</a:t>
            </a:r>
            <a: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粒子的</a:t>
            </a:r>
            <a:br>
              <a:rPr lang="en-US" altLang="zh-CN"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运动轨迹会和另一个边界相切</a:t>
            </a:r>
            <a:r>
              <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如图乙所示。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grpSp>
        <p:nvGrpSpPr>
          <p:cNvPr id="5" name="组合 4"/>
          <p:cNvGrpSpPr/>
          <p:nvPr/>
        </p:nvGrpSpPr>
        <p:grpSpPr>
          <a:xfrm>
            <a:off x="7164214" y="3636293"/>
            <a:ext cx="4535974" cy="2736304"/>
            <a:chOff x="3478005" y="4118247"/>
            <a:chExt cx="4030275" cy="2352676"/>
          </a:xfrm>
        </p:grpSpPr>
        <p:pic>
          <p:nvPicPr>
            <p:cNvPr id="3" name="图片 3" descr="textimage45.jpeg"/>
            <p:cNvPicPr>
              <a:picLocks noChangeAspect="1"/>
            </p:cNvPicPr>
            <p:nvPr/>
          </p:nvPicPr>
          <p:blipFill>
            <a:blip r:embed="rId3" cstate="print"/>
            <a:stretch>
              <a:fillRect/>
            </a:stretch>
          </p:blipFill>
          <p:spPr>
            <a:xfrm>
              <a:off x="3478005" y="4118247"/>
              <a:ext cx="1724025" cy="2352675"/>
            </a:xfrm>
            <a:prstGeom prst="rect">
              <a:avLst/>
            </a:prstGeom>
          </p:spPr>
        </p:pic>
        <p:pic>
          <p:nvPicPr>
            <p:cNvPr id="4" name="图片 4" descr="textimage46.jpeg"/>
            <p:cNvPicPr>
              <a:picLocks noChangeAspect="1"/>
            </p:cNvPicPr>
            <p:nvPr/>
          </p:nvPicPr>
          <p:blipFill>
            <a:blip r:embed="rId4" cstate="print"/>
            <a:stretch>
              <a:fillRect/>
            </a:stretch>
          </p:blipFill>
          <p:spPr>
            <a:xfrm>
              <a:off x="5508030" y="4356373"/>
              <a:ext cx="2000250" cy="2114550"/>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08438"/>
            <a:ext cx="11376734" cy="1893082"/>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(多选)两个质量相同的带电粒子</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,从圆上</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点沿</a:t>
            </a:r>
            <a:r>
              <a:rPr lang="zh-CN" altLang="en-US" sz="2410" i="1" kern="0" dirty="0">
                <a:solidFill>
                  <a:srgbClr val="000000"/>
                </a:solidFill>
                <a:latin typeface="Times New Roman" panose="02020603050405020304" pitchFamily="65" charset="-122"/>
                <a:ea typeface="华文细黑" panose="02010600040101010101" pitchFamily="65" charset="-122"/>
              </a:rPr>
              <a:t>AO</a:t>
            </a:r>
            <a:r>
              <a:rPr lang="zh-CN" altLang="en-US" sz="2410" kern="0" dirty="0">
                <a:solidFill>
                  <a:srgbClr val="000000"/>
                </a:solidFill>
                <a:latin typeface="Times New Roman" panose="02020603050405020304" pitchFamily="65" charset="-122"/>
                <a:ea typeface="华文细黑" panose="02010600040101010101" pitchFamily="65" charset="-122"/>
              </a:rPr>
              <a:t>方向进入垂直于纸面向里</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的圆形匀强磁场,</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点为圆心,其运动轨迹如图所示,两粒子离开磁场区域的出射点连</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线过圆心</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,且与</a:t>
            </a:r>
            <a:r>
              <a:rPr lang="zh-CN" altLang="en-US" sz="2410" i="1" kern="0" dirty="0">
                <a:solidFill>
                  <a:srgbClr val="000000"/>
                </a:solidFill>
                <a:latin typeface="Times New Roman" panose="02020603050405020304" pitchFamily="65" charset="-122"/>
                <a:ea typeface="华文细黑" panose="02010600040101010101" pitchFamily="65" charset="-122"/>
              </a:rPr>
              <a:t>AO</a:t>
            </a:r>
            <a:r>
              <a:rPr lang="zh-CN" altLang="en-US" sz="2410" kern="0" dirty="0">
                <a:solidFill>
                  <a:srgbClr val="000000"/>
                </a:solidFill>
                <a:latin typeface="Times New Roman" panose="02020603050405020304" pitchFamily="65" charset="-122"/>
                <a:ea typeface="华文细黑" panose="02010600040101010101" pitchFamily="65" charset="-122"/>
              </a:rPr>
              <a:t>方向的夹角为60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,两粒子在磁场中运动的时间相等。不计粒子的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重力,则</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dirty="0"/>
              <a:t> </a:t>
            </a:r>
          </a:p>
        </p:txBody>
      </p:sp>
      <p:pic>
        <p:nvPicPr>
          <p:cNvPr id="3" name="图片 3" descr="textimage49.jpeg"/>
          <p:cNvPicPr>
            <a:picLocks noChangeAspect="1"/>
          </p:cNvPicPr>
          <p:nvPr/>
        </p:nvPicPr>
        <p:blipFill>
          <a:blip r:embed="rId3" cstate="print"/>
          <a:stretch>
            <a:fillRect/>
          </a:stretch>
        </p:blipFill>
        <p:spPr>
          <a:xfrm>
            <a:off x="8676382" y="2316611"/>
            <a:ext cx="2674429" cy="2183708"/>
          </a:xfrm>
          <a:prstGeom prst="rect">
            <a:avLst/>
          </a:prstGeom>
        </p:spPr>
      </p:pic>
      <p:sp>
        <p:nvSpPr>
          <p:cNvPr id="4" name="TextBox 2"/>
          <p:cNvSpPr txBox="1"/>
          <p:nvPr/>
        </p:nvSpPr>
        <p:spPr>
          <a:xfrm>
            <a:off x="785219" y="2266712"/>
            <a:ext cx="11831400" cy="1926425"/>
          </a:xfrm>
          <a:prstGeom prst="rect">
            <a:avLst/>
          </a:prstGeom>
          <a:noFill/>
        </p:spPr>
        <p:txBody>
          <a:bodyPr wrap="square" lIns="0" tIns="0" rIns="0" bIns="0" rtlCol="0">
            <a:spAutoFit/>
          </a:bodyPr>
          <a:lstStyle/>
          <a:p>
            <a:pPr marL="0" indent="0" eaLnBrk="0" latinLnBrk="1" hangingPunct="0">
              <a:lnSpc>
                <a:spcPct val="130000"/>
              </a:lnSpc>
              <a:spcBef>
                <a:spcPts val="258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粒子带负电,</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粒子带正电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两粒子在磁场中运动的速度大小之比为2∶3</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两粒子的电荷量之比为1∶3</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两粒子在磁场中运动的周期之比为2∶1</a:t>
            </a:r>
            <a:endParaRPr lang="zh-CN" altLang="en-US" dirty="0"/>
          </a:p>
        </p:txBody>
      </p:sp>
      <p:sp>
        <p:nvSpPr>
          <p:cNvPr id="5" name="文本框 8"/>
          <p:cNvSpPr txBox="1"/>
          <p:nvPr/>
        </p:nvSpPr>
        <p:spPr>
          <a:xfrm>
            <a:off x="1835622" y="1790954"/>
            <a:ext cx="714400" cy="525657"/>
          </a:xfrm>
          <a:prstGeom prst="rect">
            <a:avLst/>
          </a:prstGeom>
          <a:noFill/>
        </p:spPr>
        <p:txBody>
          <a:bodyPr wrap="square" rtlCol="0">
            <a:spAutoFit/>
          </a:bodyPr>
          <a:lstStyle/>
          <a:p>
            <a:pPr>
              <a:lnSpc>
                <a:spcPct val="130000"/>
              </a:lnSpc>
            </a:pPr>
            <a:r>
              <a:rPr lang="en-US" altLang="zh-CN" sz="2400" dirty="0">
                <a:solidFill>
                  <a:srgbClr val="C00000"/>
                </a:solidFill>
                <a:latin typeface="微软雅黑" panose="020B0503020204020204" pitchFamily="34" charset="-122"/>
                <a:ea typeface="微软雅黑" panose="020B0503020204020204" pitchFamily="34" charset="-122"/>
              </a:rPr>
              <a:t>AB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748098"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磁场及其对电流的作用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5194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根据左手定则可知,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粒子带负电,</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粒子带正电,</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。沿磁场圆半径入射的</a:t>
            </a:r>
            <a:endParaRPr lang="en-US" altLang="zh-CN" sz="2410" kern="0" dirty="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粒子必沿磁场圆半径飞出,作出运动轨迹圆心如图所示,根据几何关系可知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θ</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=60°,</a:t>
            </a:r>
            <a:endParaRPr lang="en-US" altLang="zh-CN" sz="2410" kern="0" dirty="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=180°-60°=120°,两粒子在磁场中运动时间相等有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    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1638"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=1∶2,</a:t>
            </a:r>
            <a:endParaRPr lang="en-US" altLang="zh-CN" sz="2410" kern="0" dirty="0">
              <a:solidFill>
                <a:srgbClr val="000000"/>
              </a:solidFill>
              <a:latin typeface="Times New Roman" panose="02020603050405020304"/>
              <a:ea typeface="楷体" panose="02010609060101010101" pitchFamily="49" charset="-122"/>
              <a:sym typeface="Times New Roman" panose="02020603050405020304"/>
            </a:endParaRPr>
          </a:p>
          <a:p>
            <a:pPr eaLnBrk="0" latinLnBrk="1" hangingPunct="0">
              <a:lnSpc>
                <a:spcPct val="150000"/>
              </a:lnSpc>
              <a:spcBef>
                <a:spcPts val="145"/>
              </a:spcBef>
            </a:pP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。粒子运动的周期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3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133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两粒子</a:t>
            </a:r>
            <a:r>
              <a:rPr lang="zh-CN" altLang="en-US" sz="2400" kern="0" dirty="0">
                <a:solidFill>
                  <a:srgbClr val="000000"/>
                </a:solidFill>
                <a:latin typeface="Times New Roman" panose="02020603050405020304" pitchFamily="65" charset="-122"/>
                <a:ea typeface="楷体_GB2312" pitchFamily="65" charset="-122"/>
              </a:rPr>
              <a:t>的电荷量之比为2∶1,</a:t>
            </a:r>
            <a:r>
              <a:rPr lang="zh-CN" altLang="en-US" sz="2400" kern="0" dirty="0">
                <a:solidFill>
                  <a:srgbClr val="C00000"/>
                </a:solidFill>
                <a:latin typeface="Times New Roman" panose="02020603050405020304" pitchFamily="65" charset="-122"/>
                <a:ea typeface="楷体_GB2312" pitchFamily="65" charset="-122"/>
              </a:rPr>
              <a:t>C错误</a:t>
            </a:r>
            <a:r>
              <a:rPr lang="zh-CN" altLang="en-US" sz="2400" kern="0" dirty="0">
                <a:solidFill>
                  <a:srgbClr val="000000"/>
                </a:solidFill>
                <a:latin typeface="Times New Roman" panose="02020603050405020304" pitchFamily="65" charset="-122"/>
                <a:ea typeface="楷体_GB2312" pitchFamily="65" charset="-122"/>
              </a:rPr>
              <a:t>。</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50.jpeg"/>
          <p:cNvPicPr>
            <a:picLocks noChangeAspect="1"/>
          </p:cNvPicPr>
          <p:nvPr/>
        </p:nvPicPr>
        <p:blipFill>
          <a:blip r:embed="rId3" cstate="print"/>
          <a:stretch>
            <a:fillRect/>
          </a:stretch>
        </p:blipFill>
        <p:spPr>
          <a:xfrm>
            <a:off x="5562476" y="3568784"/>
            <a:ext cx="2609850" cy="2954547"/>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118027199"/>
              </p:ext>
            </p:extLst>
          </p:nvPr>
        </p:nvGraphicFramePr>
        <p:xfrm>
          <a:off x="7581776" y="1392556"/>
          <a:ext cx="590550" cy="657225"/>
        </p:xfrm>
        <a:graphic>
          <a:graphicData uri="http://schemas.openxmlformats.org/presentationml/2006/ole">
            <mc:AlternateContent xmlns:mc="http://schemas.openxmlformats.org/markup-compatibility/2006">
              <mc:Choice xmlns:v="urn:schemas-microsoft-com:vml" Requires="v">
                <p:oleObj name="Equation" r:id="rId4" imgW="15544800" imgH="17373600" progId="Equation.DSMT4">
                  <p:embed/>
                </p:oleObj>
              </mc:Choice>
              <mc:Fallback>
                <p:oleObj name="Equation" r:id="rId4" imgW="15544800" imgH="17373600" progId="Equation.DSMT4">
                  <p:embed/>
                  <p:pic>
                    <p:nvPicPr>
                      <p:cNvPr id="0" name="图片 19456"/>
                      <p:cNvPicPr>
                        <a:picLocks noChangeAspect="1"/>
                      </p:cNvPicPr>
                      <p:nvPr/>
                    </p:nvPicPr>
                    <p:blipFill>
                      <a:blip r:embed="rId5"/>
                      <a:stretch>
                        <a:fillRect/>
                      </a:stretch>
                    </p:blipFill>
                    <p:spPr>
                      <a:xfrm>
                        <a:off x="7581776" y="1392556"/>
                        <a:ext cx="5905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552004519"/>
              </p:ext>
            </p:extLst>
          </p:nvPr>
        </p:nvGraphicFramePr>
        <p:xfrm>
          <a:off x="8576825" y="1392557"/>
          <a:ext cx="590549" cy="657224"/>
        </p:xfrm>
        <a:graphic>
          <a:graphicData uri="http://schemas.openxmlformats.org/presentationml/2006/ole">
            <mc:AlternateContent xmlns:mc="http://schemas.openxmlformats.org/markup-compatibility/2006">
              <mc:Choice xmlns:v="urn:schemas-microsoft-com:vml" Requires="v">
                <p:oleObj name="Equation" r:id="rId6" imgW="15544800" imgH="17373600" progId="Equation.DSMT4">
                  <p:embed/>
                </p:oleObj>
              </mc:Choice>
              <mc:Fallback>
                <p:oleObj name="Equation" r:id="rId6" imgW="15544800" imgH="17373600" progId="Equation.DSMT4">
                  <p:embed/>
                  <p:pic>
                    <p:nvPicPr>
                      <p:cNvPr id="0" name="图片 19457"/>
                      <p:cNvPicPr>
                        <a:picLocks noChangeAspect="1"/>
                      </p:cNvPicPr>
                      <p:nvPr/>
                    </p:nvPicPr>
                    <p:blipFill>
                      <a:blip r:embed="rId7"/>
                      <a:stretch>
                        <a:fillRect/>
                      </a:stretch>
                    </p:blipFill>
                    <p:spPr>
                      <a:xfrm>
                        <a:off x="8576825" y="1392557"/>
                        <a:ext cx="5905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89200595"/>
              </p:ext>
            </p:extLst>
          </p:nvPr>
        </p:nvGraphicFramePr>
        <p:xfrm>
          <a:off x="4193171" y="2192313"/>
          <a:ext cx="590550" cy="723899"/>
        </p:xfrm>
        <a:graphic>
          <a:graphicData uri="http://schemas.openxmlformats.org/presentationml/2006/ole">
            <mc:AlternateContent xmlns:mc="http://schemas.openxmlformats.org/markup-compatibility/2006">
              <mc:Choice xmlns:v="urn:schemas-microsoft-com:vml" Requires="v">
                <p:oleObj name="Equation" r:id="rId8" imgW="15544800" imgH="19202400" progId="Equation.DSMT4">
                  <p:embed/>
                </p:oleObj>
              </mc:Choice>
              <mc:Fallback>
                <p:oleObj name="Equation" r:id="rId8" imgW="15544800" imgH="19202400" progId="Equation.DSMT4">
                  <p:embed/>
                  <p:pic>
                    <p:nvPicPr>
                      <p:cNvPr id="0" name="图片 19458"/>
                      <p:cNvPicPr>
                        <a:picLocks noChangeAspect="1"/>
                      </p:cNvPicPr>
                      <p:nvPr/>
                    </p:nvPicPr>
                    <p:blipFill>
                      <a:blip r:embed="rId9"/>
                      <a:stretch>
                        <a:fillRect/>
                      </a:stretch>
                    </p:blipFill>
                    <p:spPr>
                      <a:xfrm>
                        <a:off x="4193171" y="2192313"/>
                        <a:ext cx="590550"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959504501"/>
              </p:ext>
            </p:extLst>
          </p:nvPr>
        </p:nvGraphicFramePr>
        <p:xfrm>
          <a:off x="5277520" y="2192313"/>
          <a:ext cx="590550" cy="723900"/>
        </p:xfrm>
        <a:graphic>
          <a:graphicData uri="http://schemas.openxmlformats.org/presentationml/2006/ole">
            <mc:AlternateContent xmlns:mc="http://schemas.openxmlformats.org/markup-compatibility/2006">
              <mc:Choice xmlns:v="urn:schemas-microsoft-com:vml" Requires="v">
                <p:oleObj name="Equation" r:id="rId10" imgW="15544800" imgH="19202400" progId="Equation.DSMT4">
                  <p:embed/>
                </p:oleObj>
              </mc:Choice>
              <mc:Fallback>
                <p:oleObj name="Equation" r:id="rId10" imgW="15544800" imgH="19202400" progId="Equation.DSMT4">
                  <p:embed/>
                  <p:pic>
                    <p:nvPicPr>
                      <p:cNvPr id="0" name="图片 19459"/>
                      <p:cNvPicPr>
                        <a:picLocks noChangeAspect="1"/>
                      </p:cNvPicPr>
                      <p:nvPr/>
                    </p:nvPicPr>
                    <p:blipFill>
                      <a:blip r:embed="rId11"/>
                      <a:stretch>
                        <a:fillRect/>
                      </a:stretch>
                    </p:blipFill>
                    <p:spPr>
                      <a:xfrm>
                        <a:off x="5277520" y="2192313"/>
                        <a:ext cx="590550" cy="723900"/>
                      </a:xfrm>
                      <a:prstGeom prst="rect">
                        <a:avLst/>
                      </a:prstGeom>
                      <a:noFill/>
                      <a:ln w="9525">
                        <a:noFill/>
                      </a:ln>
                    </p:spPr>
                  </p:pic>
                </p:oleObj>
              </mc:Fallback>
            </mc:AlternateContent>
          </a:graphicData>
        </a:graphic>
      </p:graphicFrame>
      <p:sp>
        <p:nvSpPr>
          <p:cNvPr id="9" name="TextBox 2"/>
          <p:cNvSpPr txBox="1"/>
          <p:nvPr/>
        </p:nvSpPr>
        <p:spPr>
          <a:xfrm>
            <a:off x="468000" y="2844205"/>
            <a:ext cx="11831400" cy="1258743"/>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设磁场圆半径为</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,根据几何关系有</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i="1" kern="0" baseline="-15000" dirty="0">
                <a:solidFill>
                  <a:srgbClr val="000000"/>
                </a:solidFill>
                <a:latin typeface="Times New Roman" panose="02020603050405020304" pitchFamily="65" charset="-122"/>
                <a:ea typeface="楷体_GB2312" pitchFamily="65" charset="-122"/>
              </a:rPr>
              <a:t>a</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 tan 30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2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i="1" kern="0" baseline="-1500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 tan 60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1615" kern="0" spc="1159"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i="1" kern="0" baseline="-15000" dirty="0">
                <a:solidFill>
                  <a:srgbClr val="000000"/>
                </a:solidFill>
                <a:latin typeface="Times New Roman" panose="02020603050405020304" pitchFamily="65" charset="-122"/>
                <a:ea typeface="楷体_GB2312" pitchFamily="65" charset="-122"/>
              </a:rPr>
              <a:t>a</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193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i="1" kern="0" baseline="-1500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185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i="1" kern="0" baseline="-15000" dirty="0">
                <a:solidFill>
                  <a:srgbClr val="000000"/>
                </a:solidFill>
                <a:latin typeface="Times New Roman" panose="02020603050405020304" pitchFamily="65" charset="-122"/>
                <a:ea typeface="楷体_GB2312" pitchFamily="65" charset="-122"/>
              </a:rPr>
              <a:t>a</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i="1" kern="0" baseline="-1500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=2∶3,</a:t>
            </a:r>
            <a:r>
              <a:rPr lang="zh-CN" altLang="en-US" sz="2410" kern="0" dirty="0">
                <a:solidFill>
                  <a:srgbClr val="C00000"/>
                </a:solidFill>
                <a:latin typeface="Times New Roman" panose="02020603050405020304" pitchFamily="65" charset="-122"/>
                <a:ea typeface="楷体_GB2312" pitchFamily="65" charset="-122"/>
              </a:rPr>
              <a:t>B正确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2783836876"/>
              </p:ext>
            </p:extLst>
          </p:nvPr>
        </p:nvGraphicFramePr>
        <p:xfrm>
          <a:off x="6804174" y="2878632"/>
          <a:ext cx="571500" cy="714375"/>
        </p:xfrm>
        <a:graphic>
          <a:graphicData uri="http://schemas.openxmlformats.org/presentationml/2006/ole">
            <mc:AlternateContent xmlns:mc="http://schemas.openxmlformats.org/markup-compatibility/2006">
              <mc:Choice xmlns:v="urn:schemas-microsoft-com:vml" Requires="v">
                <p:oleObj name="Equation" r:id="rId12" imgW="15240000" imgH="18897600" progId="Equation.DSMT4">
                  <p:embed/>
                </p:oleObj>
              </mc:Choice>
              <mc:Fallback>
                <p:oleObj name="Equation" r:id="rId12" imgW="15240000" imgH="18897600" progId="Equation.DSMT4">
                  <p:embed/>
                  <p:pic>
                    <p:nvPicPr>
                      <p:cNvPr id="0" name="图片 19460"/>
                      <p:cNvPicPr>
                        <a:picLocks noChangeAspect="1"/>
                      </p:cNvPicPr>
                      <p:nvPr/>
                    </p:nvPicPr>
                    <p:blipFill>
                      <a:blip r:embed="rId13"/>
                      <a:stretch>
                        <a:fillRect/>
                      </a:stretch>
                    </p:blipFill>
                    <p:spPr>
                      <a:xfrm>
                        <a:off x="6804174" y="2878632"/>
                        <a:ext cx="57150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818142434"/>
              </p:ext>
            </p:extLst>
          </p:nvPr>
        </p:nvGraphicFramePr>
        <p:xfrm>
          <a:off x="9136668" y="3125711"/>
          <a:ext cx="352425" cy="352425"/>
        </p:xfrm>
        <a:graphic>
          <a:graphicData uri="http://schemas.openxmlformats.org/presentationml/2006/ole">
            <mc:AlternateContent xmlns:mc="http://schemas.openxmlformats.org/markup-compatibility/2006">
              <mc:Choice xmlns:v="urn:schemas-microsoft-com:vml" Requires="v">
                <p:oleObj name="Equation" r:id="rId14" imgW="9448800" imgH="9448800" progId="Equation.DSMT4">
                  <p:embed/>
                </p:oleObj>
              </mc:Choice>
              <mc:Fallback>
                <p:oleObj name="Equation" r:id="rId14" imgW="9448800" imgH="9448800" progId="Equation.DSMT4">
                  <p:embed/>
                  <p:pic>
                    <p:nvPicPr>
                      <p:cNvPr id="0" name="图片 19461"/>
                      <p:cNvPicPr>
                        <a:picLocks noChangeAspect="1"/>
                      </p:cNvPicPr>
                      <p:nvPr/>
                    </p:nvPicPr>
                    <p:blipFill>
                      <a:blip r:embed="rId15"/>
                      <a:stretch>
                        <a:fillRect/>
                      </a:stretch>
                    </p:blipFill>
                    <p:spPr>
                      <a:xfrm>
                        <a:off x="9136668" y="3125711"/>
                        <a:ext cx="352425" cy="352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85213691"/>
              </p:ext>
            </p:extLst>
          </p:nvPr>
        </p:nvGraphicFramePr>
        <p:xfrm>
          <a:off x="10132553" y="3013123"/>
          <a:ext cx="666749" cy="723899"/>
        </p:xfrm>
        <a:graphic>
          <a:graphicData uri="http://schemas.openxmlformats.org/presentationml/2006/ole">
            <mc:AlternateContent xmlns:mc="http://schemas.openxmlformats.org/markup-compatibility/2006">
              <mc:Choice xmlns:v="urn:schemas-microsoft-com:vml" Requires="v">
                <p:oleObj name="Equation" r:id="rId16" imgW="17678400" imgH="19202400" progId="Equation.DSMT4">
                  <p:embed/>
                </p:oleObj>
              </mc:Choice>
              <mc:Fallback>
                <p:oleObj name="Equation" r:id="rId16" imgW="17678400" imgH="19202400" progId="Equation.DSMT4">
                  <p:embed/>
                  <p:pic>
                    <p:nvPicPr>
                      <p:cNvPr id="0" name="图片 19462"/>
                      <p:cNvPicPr>
                        <a:picLocks noChangeAspect="1"/>
                      </p:cNvPicPr>
                      <p:nvPr/>
                    </p:nvPicPr>
                    <p:blipFill>
                      <a:blip r:embed="rId17"/>
                      <a:stretch>
                        <a:fillRect/>
                      </a:stretch>
                    </p:blipFill>
                    <p:spPr>
                      <a:xfrm>
                        <a:off x="10132553" y="3013123"/>
                        <a:ext cx="666749" cy="7238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92097791"/>
              </p:ext>
            </p:extLst>
          </p:nvPr>
        </p:nvGraphicFramePr>
        <p:xfrm>
          <a:off x="11259517" y="3013123"/>
          <a:ext cx="657225" cy="723900"/>
        </p:xfrm>
        <a:graphic>
          <a:graphicData uri="http://schemas.openxmlformats.org/presentationml/2006/ole">
            <mc:AlternateContent xmlns:mc="http://schemas.openxmlformats.org/markup-compatibility/2006">
              <mc:Choice xmlns:v="urn:schemas-microsoft-com:vml" Requires="v">
                <p:oleObj name="Equation" r:id="rId18" imgW="17373600" imgH="19202400" progId="Equation.DSMT4">
                  <p:embed/>
                </p:oleObj>
              </mc:Choice>
              <mc:Fallback>
                <p:oleObj name="Equation" r:id="rId18" imgW="17373600" imgH="19202400" progId="Equation.DSMT4">
                  <p:embed/>
                  <p:pic>
                    <p:nvPicPr>
                      <p:cNvPr id="0" name="图片 19463"/>
                      <p:cNvPicPr>
                        <a:picLocks noChangeAspect="1"/>
                      </p:cNvPicPr>
                      <p:nvPr/>
                    </p:nvPicPr>
                    <p:blipFill>
                      <a:blip r:embed="rId19"/>
                      <a:stretch>
                        <a:fillRect/>
                      </a:stretch>
                    </p:blipFill>
                    <p:spPr>
                      <a:xfrm>
                        <a:off x="11259517" y="3013123"/>
                        <a:ext cx="657225" cy="723900"/>
                      </a:xfrm>
                      <a:prstGeom prst="rect">
                        <a:avLst/>
                      </a:prstGeom>
                      <a:noFill/>
                      <a:ln w="9525">
                        <a:noFill/>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488724"/>
          </a:xfrm>
          <a:prstGeom prst="rect">
            <a:avLst/>
          </a:prstGeom>
        </p:spPr>
        <p:txBody>
          <a:bodyPr wrap="square" lIns="0" tIns="0" rIns="0" bIns="0" rtlCol="0">
            <a:spAutoFit/>
          </a:bodyPr>
          <a:lstStyle/>
          <a:p>
            <a:pPr marL="0" indent="0" eaLnBrk="0" latinLnBrk="1" hangingPunct="0">
              <a:lnSpc>
                <a:spcPct val="150000"/>
              </a:lnSpc>
              <a:spcBef>
                <a:spcPts val="130"/>
              </a:spcBef>
              <a:buNone/>
            </a:pPr>
            <a:r>
              <a:rPr lang="zh-CN" altLang="en-US" sz="2400" b="1" dirty="0">
                <a:solidFill>
                  <a:srgbClr val="DE0000"/>
                </a:solidFill>
                <a:latin typeface="微软雅黑" panose="020B0503020204020204" pitchFamily="34" charset="-122"/>
                <a:ea typeface="微软雅黑" panose="020B0503020204020204" pitchFamily="34" charset="-122"/>
              </a:rPr>
              <a:t>题型2　带电粒子在有界匀强磁场中运动的多解问题</a:t>
            </a:r>
          </a:p>
        </p:txBody>
      </p:sp>
      <p:graphicFrame>
        <p:nvGraphicFramePr>
          <p:cNvPr id="9" name="表格 2"/>
          <p:cNvGraphicFramePr>
            <a:graphicFrameLocks noGrp="1"/>
          </p:cNvGraphicFramePr>
          <p:nvPr>
            <p:extLst>
              <p:ext uri="{D42A27DB-BD31-4B8C-83A1-F6EECF244321}">
                <p14:modId xmlns:p14="http://schemas.microsoft.com/office/powerpoint/2010/main" val="2676190212"/>
              </p:ext>
            </p:extLst>
          </p:nvPr>
        </p:nvGraphicFramePr>
        <p:xfrm>
          <a:off x="468000" y="863918"/>
          <a:ext cx="10872678" cy="5004623"/>
        </p:xfrm>
        <a:graphic>
          <a:graphicData uri="http://schemas.openxmlformats.org/drawingml/2006/table">
            <a:tbl>
              <a:tblPr/>
              <a:tblGrid>
                <a:gridCol w="201569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0">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图例</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结论</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带电粒子电性不确定</a:t>
                      </a:r>
                    </a:p>
                  </a:txBody>
                  <a:tcPr marL="45720" marR="45720" anchor="ctr"/>
                </a:tc>
                <a:tc>
                  <a:txBody>
                    <a:bodyPr/>
                    <a:lstStyle/>
                    <a:p>
                      <a:pPr eaLnBrk="0" latinLnBrk="1" hangingPunct="0">
                        <a:lnSpc>
                          <a:spcPct val="150000"/>
                        </a:lnSpc>
                        <a:spcBef>
                          <a:spcPts val="0"/>
                        </a:spcBef>
                      </a:pPr>
                      <a:endParaRPr lang="zh-CN" altLang="en-US" sz="2000" kern="0" spc="1949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带电粒子以速度v垂直射入匀强磁场。如带正电其轨迹为a;如带负电其轨迹为b</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磁场方向不确定</a:t>
                      </a:r>
                    </a:p>
                  </a:txBody>
                  <a:tcPr marL="45720" marR="45720" anchor="ctr"/>
                </a:tc>
                <a:tc>
                  <a:txBody>
                    <a:bodyPr/>
                    <a:lstStyle/>
                    <a:p>
                      <a:pPr eaLnBrk="0" latinLnBrk="1" hangingPunct="0">
                        <a:lnSpc>
                          <a:spcPct val="150000"/>
                        </a:lnSpc>
                        <a:spcBef>
                          <a:spcPts val="0"/>
                        </a:spcBef>
                      </a:pPr>
                      <a:endParaRPr lang="zh-CN" altLang="en-US" sz="2000" kern="0" spc="1949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带正电粒子以速度v垂直射入匀强磁场。若磁场方向垂直纸面向里,其轨迹为a;若磁场方向垂直纸面向外,其轨迹为b</a:t>
                      </a:r>
                    </a:p>
                  </a:txBody>
                  <a:tcPr marL="45720" marR="45720"/>
                </a:tc>
                <a:extLst>
                  <a:ext uri="{0D108BD9-81ED-4DB2-BD59-A6C34878D82A}">
                    <a16:rowId xmlns:a16="http://schemas.microsoft.com/office/drawing/2014/main" val="10002"/>
                  </a:ext>
                </a:extLst>
              </a:tr>
              <a:tr h="1384821">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临界状态不唯一</a:t>
                      </a:r>
                    </a:p>
                  </a:txBody>
                  <a:tcPr marL="45720" marR="45720" anchor="ctr"/>
                </a:tc>
                <a:tc>
                  <a:txBody>
                    <a:bodyPr/>
                    <a:lstStyle/>
                    <a:p>
                      <a:pPr eaLnBrk="0" latinLnBrk="1" hangingPunct="0">
                        <a:lnSpc>
                          <a:spcPct val="150000"/>
                        </a:lnSpc>
                        <a:spcBef>
                          <a:spcPts val="0"/>
                        </a:spcBef>
                      </a:pPr>
                      <a:endParaRPr lang="zh-CN" altLang="en-US" sz="2000" kern="0" spc="5458"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粒子恰好从下极板左侧飞出,其轨迹为a;粒子恰好从下极板右侧飞出,其轨迹为b</a:t>
                      </a:r>
                    </a:p>
                  </a:txBody>
                  <a:tcPr marL="45720" marR="45720"/>
                </a:tc>
                <a:extLst>
                  <a:ext uri="{0D108BD9-81ED-4DB2-BD59-A6C34878D82A}">
                    <a16:rowId xmlns:a16="http://schemas.microsoft.com/office/drawing/2014/main" val="10003"/>
                  </a:ext>
                </a:extLst>
              </a:tr>
              <a:tr h="1224136">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运动具有周期性</a:t>
                      </a:r>
                    </a:p>
                  </a:txBody>
                  <a:tcPr marL="45720" marR="45720" anchor="ctr"/>
                </a:tc>
                <a:tc>
                  <a:txBody>
                    <a:bodyPr/>
                    <a:lstStyle/>
                    <a:p>
                      <a:pPr eaLnBrk="0" latinLnBrk="1" hangingPunct="0">
                        <a:lnSpc>
                          <a:spcPct val="150000"/>
                        </a:lnSpc>
                        <a:spcBef>
                          <a:spcPts val="0"/>
                        </a:spcBef>
                      </a:pPr>
                      <a:endParaRPr lang="zh-CN" altLang="en-US" sz="2000" kern="0" spc="14781"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u="sng" kern="0" dirty="0">
                          <a:solidFill>
                            <a:srgbClr val="000000"/>
                          </a:solidFill>
                          <a:latin typeface="Times New Roman" panose="02020603050405020304" pitchFamily="65" charset="-122"/>
                          <a:ea typeface="华文细黑" panose="02010600040101010101" pitchFamily="65" charset="-122"/>
                        </a:rPr>
                        <a:t>带电粒子在电场、磁场相接的空间运动时,往往具有周期性,因而形成多解</a:t>
                      </a:r>
                    </a:p>
                  </a:txBody>
                  <a:tcPr marL="45720" marR="45720"/>
                </a:tc>
                <a:extLst>
                  <a:ext uri="{0D108BD9-81ED-4DB2-BD59-A6C34878D82A}">
                    <a16:rowId xmlns:a16="http://schemas.microsoft.com/office/drawing/2014/main" val="10004"/>
                  </a:ext>
                </a:extLst>
              </a:tr>
            </a:tbl>
          </a:graphicData>
        </a:graphic>
      </p:graphicFrame>
      <p:pic>
        <p:nvPicPr>
          <p:cNvPr id="10" name="图片 3" descr="textimage51.jpeg"/>
          <p:cNvPicPr>
            <a:picLocks noChangeAspect="1"/>
          </p:cNvPicPr>
          <p:nvPr/>
        </p:nvPicPr>
        <p:blipFill>
          <a:blip r:embed="rId3" cstate="print"/>
          <a:stretch>
            <a:fillRect/>
          </a:stretch>
        </p:blipFill>
        <p:spPr>
          <a:xfrm>
            <a:off x="2915742" y="1416390"/>
            <a:ext cx="1440160" cy="851751"/>
          </a:xfrm>
          <a:prstGeom prst="rect">
            <a:avLst/>
          </a:prstGeom>
        </p:spPr>
      </p:pic>
      <p:pic>
        <p:nvPicPr>
          <p:cNvPr id="11" name="图片 4" descr="textimage52.jpeg"/>
          <p:cNvPicPr>
            <a:picLocks noChangeAspect="1"/>
          </p:cNvPicPr>
          <p:nvPr/>
        </p:nvPicPr>
        <p:blipFill>
          <a:blip r:embed="rId4" cstate="print"/>
          <a:stretch>
            <a:fillRect/>
          </a:stretch>
        </p:blipFill>
        <p:spPr>
          <a:xfrm>
            <a:off x="2915742" y="2340149"/>
            <a:ext cx="1440160" cy="851751"/>
          </a:xfrm>
          <a:prstGeom prst="rect">
            <a:avLst/>
          </a:prstGeom>
        </p:spPr>
      </p:pic>
      <p:pic>
        <p:nvPicPr>
          <p:cNvPr id="12" name="图片 3" descr="textimage53.jpeg"/>
          <p:cNvPicPr>
            <a:picLocks noChangeAspect="1"/>
          </p:cNvPicPr>
          <p:nvPr/>
        </p:nvPicPr>
        <p:blipFill>
          <a:blip r:embed="rId5" cstate="print"/>
          <a:stretch>
            <a:fillRect/>
          </a:stretch>
        </p:blipFill>
        <p:spPr>
          <a:xfrm>
            <a:off x="3059759" y="3348261"/>
            <a:ext cx="1008112" cy="1197672"/>
          </a:xfrm>
          <a:prstGeom prst="rect">
            <a:avLst/>
          </a:prstGeom>
        </p:spPr>
      </p:pic>
      <p:pic>
        <p:nvPicPr>
          <p:cNvPr id="13" name="图片 4" descr="textimage54.jpeg"/>
          <p:cNvPicPr>
            <a:picLocks noChangeAspect="1"/>
          </p:cNvPicPr>
          <p:nvPr/>
        </p:nvPicPr>
        <p:blipFill>
          <a:blip r:embed="rId6" cstate="print"/>
          <a:stretch>
            <a:fillRect/>
          </a:stretch>
        </p:blipFill>
        <p:spPr>
          <a:xfrm>
            <a:off x="2843734" y="4716413"/>
            <a:ext cx="1516872" cy="115212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27805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(多选)如图所示,在边长为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的正方形</a:t>
            </a:r>
            <a:r>
              <a:rPr lang="zh-CN" altLang="en-US" sz="2410" i="1" kern="0" dirty="0">
                <a:solidFill>
                  <a:srgbClr val="000000"/>
                </a:solidFill>
                <a:latin typeface="Times New Roman" panose="02020603050405020304" pitchFamily="65" charset="-122"/>
                <a:ea typeface="华文细黑" panose="02010600040101010101" pitchFamily="65" charset="-122"/>
              </a:rPr>
              <a:t>PQMN</a:t>
            </a:r>
            <a:r>
              <a:rPr lang="zh-CN" altLang="en-US" sz="2410" kern="0" dirty="0">
                <a:solidFill>
                  <a:srgbClr val="000000"/>
                </a:solidFill>
                <a:latin typeface="Times New Roman" panose="02020603050405020304" pitchFamily="65" charset="-122"/>
                <a:ea typeface="华文细黑" panose="02010600040101010101" pitchFamily="65" charset="-122"/>
              </a:rPr>
              <a:t>区域内存在垂直纸面向外、磁感应</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的匀强磁场,在</a:t>
            </a:r>
            <a:r>
              <a:rPr lang="zh-CN" altLang="en-US" sz="2410" i="1" kern="0" dirty="0">
                <a:solidFill>
                  <a:srgbClr val="000000"/>
                </a:solidFill>
                <a:latin typeface="Times New Roman" panose="02020603050405020304" pitchFamily="65" charset="-122"/>
                <a:ea typeface="华文细黑" panose="02010600040101010101" pitchFamily="65" charset="-122"/>
              </a:rPr>
              <a:t>MN</a:t>
            </a:r>
            <a:r>
              <a:rPr lang="zh-CN" altLang="en-US" sz="2410" kern="0" dirty="0">
                <a:solidFill>
                  <a:srgbClr val="000000"/>
                </a:solidFill>
                <a:latin typeface="Times New Roman" panose="02020603050405020304" pitchFamily="65" charset="-122"/>
                <a:ea typeface="华文细黑" panose="02010600040101010101" pitchFamily="65" charset="-122"/>
              </a:rPr>
              <a:t>边界放一刚性挡板,粒子碰到挡板则能够以原速率弹</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回。一质量为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的粒子以某一速度垂直于磁场方向从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点射入磁场,恰</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好从</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点射出。下列说法正确的是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dirty="0"/>
            </a:br>
            <a:r>
              <a:rPr lang="zh-CN" altLang="en-US" sz="2410" kern="0" dirty="0">
                <a:solidFill>
                  <a:srgbClr val="000000"/>
                </a:solidFill>
                <a:latin typeface="Times New Roman" panose="02020603050405020304" pitchFamily="65" charset="-122"/>
                <a:ea typeface="华文细黑" panose="02010600040101010101" pitchFamily="65" charset="-122"/>
              </a:rPr>
              <a:t>A.带电粒子一定带负电荷</a:t>
            </a:r>
            <a:endParaRPr lang="zh-CN" altLang="en-US" dirty="0"/>
          </a:p>
        </p:txBody>
      </p:sp>
      <p:pic>
        <p:nvPicPr>
          <p:cNvPr id="3" name="图片 3" descr="textimage55.jpeg"/>
          <p:cNvPicPr>
            <a:picLocks noChangeAspect="1"/>
          </p:cNvPicPr>
          <p:nvPr/>
        </p:nvPicPr>
        <p:blipFill>
          <a:blip r:embed="rId3" cstate="print"/>
          <a:stretch>
            <a:fillRect/>
          </a:stretch>
        </p:blipFill>
        <p:spPr>
          <a:xfrm>
            <a:off x="8172326" y="2088083"/>
            <a:ext cx="1820003" cy="1647962"/>
          </a:xfrm>
          <a:prstGeom prst="rect">
            <a:avLst/>
          </a:prstGeom>
        </p:spPr>
      </p:pic>
      <p:sp>
        <p:nvSpPr>
          <p:cNvPr id="4" name="TextBox 2"/>
          <p:cNvSpPr txBox="1"/>
          <p:nvPr/>
        </p:nvSpPr>
        <p:spPr>
          <a:xfrm>
            <a:off x="468000" y="3080539"/>
            <a:ext cx="11831400" cy="21837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B.带电粒子的速度最小值为</a:t>
            </a:r>
            <a:r>
              <a:rPr lang="zh-CN" altLang="en-US" sz="3090" kern="0" spc="1186"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C.若带电粒子与挡板碰撞,则受到挡板作用力的冲量大小可能为</a:t>
            </a:r>
            <a:r>
              <a:rPr lang="zh-CN" altLang="en-US" sz="3090" kern="0" spc="2161"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D.带电粒子在磁场中运动时间可能为</a:t>
            </a:r>
            <a:r>
              <a:rPr lang="zh-CN" altLang="en-US" sz="3285" kern="0" spc="7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056257356"/>
              </p:ext>
            </p:extLst>
          </p:nvPr>
        </p:nvGraphicFramePr>
        <p:xfrm>
          <a:off x="4114599" y="3168202"/>
          <a:ext cx="542925" cy="657225"/>
        </p:xfrm>
        <a:graphic>
          <a:graphicData uri="http://schemas.openxmlformats.org/presentationml/2006/ole">
            <mc:AlternateContent xmlns:mc="http://schemas.openxmlformats.org/markup-compatibility/2006">
              <mc:Choice xmlns:v="urn:schemas-microsoft-com:vml" Requires="v">
                <p:oleObj name="Equation" r:id="rId4" imgW="14325600" imgH="17373600" progId="Equation.DSMT4">
                  <p:embed/>
                </p:oleObj>
              </mc:Choice>
              <mc:Fallback>
                <p:oleObj name="Equation" r:id="rId4" imgW="14325600" imgH="17373600" progId="Equation.DSMT4">
                  <p:embed/>
                  <p:pic>
                    <p:nvPicPr>
                      <p:cNvPr id="0" name="图片 20480"/>
                      <p:cNvPicPr>
                        <a:picLocks noChangeAspect="1"/>
                      </p:cNvPicPr>
                      <p:nvPr/>
                    </p:nvPicPr>
                    <p:blipFill>
                      <a:blip r:embed="rId5"/>
                      <a:stretch>
                        <a:fillRect/>
                      </a:stretch>
                    </p:blipFill>
                    <p:spPr>
                      <a:xfrm>
                        <a:off x="4114599" y="3168202"/>
                        <a:ext cx="5429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22697355"/>
              </p:ext>
            </p:extLst>
          </p:nvPr>
        </p:nvGraphicFramePr>
        <p:xfrm>
          <a:off x="8781099" y="3887415"/>
          <a:ext cx="666749" cy="657224"/>
        </p:xfrm>
        <a:graphic>
          <a:graphicData uri="http://schemas.openxmlformats.org/presentationml/2006/ole">
            <mc:AlternateContent xmlns:mc="http://schemas.openxmlformats.org/markup-compatibility/2006">
              <mc:Choice xmlns:v="urn:schemas-microsoft-com:vml" Requires="v">
                <p:oleObj name="Equation" r:id="rId6" imgW="17678400" imgH="17373600" progId="Equation.DSMT4">
                  <p:embed/>
                </p:oleObj>
              </mc:Choice>
              <mc:Fallback>
                <p:oleObj name="Equation" r:id="rId6" imgW="17678400" imgH="17373600" progId="Equation.DSMT4">
                  <p:embed/>
                  <p:pic>
                    <p:nvPicPr>
                      <p:cNvPr id="0" name="图片 20481"/>
                      <p:cNvPicPr>
                        <a:picLocks noChangeAspect="1"/>
                      </p:cNvPicPr>
                      <p:nvPr/>
                    </p:nvPicPr>
                    <p:blipFill>
                      <a:blip r:embed="rId7"/>
                      <a:stretch>
                        <a:fillRect/>
                      </a:stretch>
                    </p:blipFill>
                    <p:spPr>
                      <a:xfrm>
                        <a:off x="8781099" y="3887415"/>
                        <a:ext cx="6667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72379330"/>
              </p:ext>
            </p:extLst>
          </p:nvPr>
        </p:nvGraphicFramePr>
        <p:xfrm>
          <a:off x="5355483" y="4639072"/>
          <a:ext cx="514349" cy="714374"/>
        </p:xfrm>
        <a:graphic>
          <a:graphicData uri="http://schemas.openxmlformats.org/presentationml/2006/ole">
            <mc:AlternateContent xmlns:mc="http://schemas.openxmlformats.org/markup-compatibility/2006">
              <mc:Choice xmlns:v="urn:schemas-microsoft-com:vml" Requires="v">
                <p:oleObj name="Equation" r:id="rId8" imgW="13716000" imgH="18897600" progId="Equation.DSMT4">
                  <p:embed/>
                </p:oleObj>
              </mc:Choice>
              <mc:Fallback>
                <p:oleObj name="Equation" r:id="rId8" imgW="13716000" imgH="18897600" progId="Equation.DSMT4">
                  <p:embed/>
                  <p:pic>
                    <p:nvPicPr>
                      <p:cNvPr id="0" name="图片 20482"/>
                      <p:cNvPicPr>
                        <a:picLocks noChangeAspect="1"/>
                      </p:cNvPicPr>
                      <p:nvPr/>
                    </p:nvPicPr>
                    <p:blipFill>
                      <a:blip r:embed="rId9"/>
                      <a:stretch>
                        <a:fillRect/>
                      </a:stretch>
                    </p:blipFill>
                    <p:spPr>
                      <a:xfrm>
                        <a:off x="5355483" y="4639072"/>
                        <a:ext cx="514349" cy="714374"/>
                      </a:xfrm>
                      <a:prstGeom prst="rect">
                        <a:avLst/>
                      </a:prstGeom>
                      <a:noFill/>
                      <a:ln w="9525">
                        <a:noFill/>
                      </a:ln>
                    </p:spPr>
                  </p:pic>
                </p:oleObj>
              </mc:Fallback>
            </mc:AlternateContent>
          </a:graphicData>
        </a:graphic>
      </p:graphicFrame>
      <p:sp>
        <p:nvSpPr>
          <p:cNvPr id="8" name="文本框 8"/>
          <p:cNvSpPr txBox="1"/>
          <p:nvPr/>
        </p:nvSpPr>
        <p:spPr>
          <a:xfrm>
            <a:off x="5364014" y="2088082"/>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4887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若粒子带负电,则粒子可能的运动轨迹如图甲所示,此时轨迹半径最小,速度也最</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小,粒子做圆周运动的半径</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2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97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30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若粒子带正电,粒子与挡板</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碰撞后恰好从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点射出,粒子运动轨迹如图乙所示,设轨</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迹半径为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,由几何知识得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-0.5</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1725" kern="0" spc="30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24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,根据牛顿第二定律有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3450" kern="0" spc="-97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,根据动量定理得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I</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1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。若粒子带负电,粒子在磁场中</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的运动轨迹对应的圆心角为</a:t>
            </a:r>
            <a:r>
              <a:rPr lang="zh-CN" altLang="en-US" sz="3090" kern="0" spc="-10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时,调整粒子射入磁场的方向,使粒子由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射入,由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射出,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粒子在磁场中的运动时间可以是</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37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7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273701" y="841736"/>
          <a:ext cx="219075" cy="657225"/>
        </p:xfrm>
        <a:graphic>
          <a:graphicData uri="http://schemas.openxmlformats.org/presentationml/2006/ole">
            <mc:AlternateContent xmlns:mc="http://schemas.openxmlformats.org/markup-compatibility/2006">
              <mc:Choice xmlns:v="urn:schemas-microsoft-com:vml" Requires="v">
                <p:oleObj name="Equation" r:id="rId3" imgW="5791200" imgH="17373600" progId="Equation.DSMT4">
                  <p:embed/>
                </p:oleObj>
              </mc:Choice>
              <mc:Fallback>
                <p:oleObj name="Equation" r:id="rId3" imgW="5791200" imgH="17373600" progId="Equation.DSMT4">
                  <p:embed/>
                  <p:pic>
                    <p:nvPicPr>
                      <p:cNvPr id="0" name="图片 21504"/>
                      <p:cNvPicPr>
                        <a:picLocks noChangeAspect="1"/>
                      </p:cNvPicPr>
                      <p:nvPr/>
                    </p:nvPicPr>
                    <p:blipFill>
                      <a:blip r:embed="rId4"/>
                      <a:stretch>
                        <a:fillRect/>
                      </a:stretch>
                    </p:blipFill>
                    <p:spPr>
                      <a:xfrm>
                        <a:off x="4273701" y="841736"/>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421359" y="813719"/>
          <a:ext cx="314324" cy="761999"/>
        </p:xfrm>
        <a:graphic>
          <a:graphicData uri="http://schemas.openxmlformats.org/presentationml/2006/ole">
            <mc:AlternateContent xmlns:mc="http://schemas.openxmlformats.org/markup-compatibility/2006">
              <mc:Choice xmlns:v="urn:schemas-microsoft-com:vml" Requires="v">
                <p:oleObj name="Equation" r:id="rId5" imgW="8229600" imgH="20116800" progId="Equation.DSMT4">
                  <p:embed/>
                </p:oleObj>
              </mc:Choice>
              <mc:Fallback>
                <p:oleObj name="Equation" r:id="rId5" imgW="8229600" imgH="20116800" progId="Equation.DSMT4">
                  <p:embed/>
                  <p:pic>
                    <p:nvPicPr>
                      <p:cNvPr id="0" name="图片 21505"/>
                      <p:cNvPicPr>
                        <a:picLocks noChangeAspect="1"/>
                      </p:cNvPicPr>
                      <p:nvPr/>
                    </p:nvPicPr>
                    <p:blipFill>
                      <a:blip r:embed="rId6"/>
                      <a:stretch>
                        <a:fillRect/>
                      </a:stretch>
                    </p:blipFill>
                    <p:spPr>
                      <a:xfrm>
                        <a:off x="8421359" y="813719"/>
                        <a:ext cx="314324"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807897" y="841736"/>
          <a:ext cx="542925" cy="657225"/>
        </p:xfrm>
        <a:graphic>
          <a:graphicData uri="http://schemas.openxmlformats.org/presentationml/2006/ole">
            <mc:AlternateContent xmlns:mc="http://schemas.openxmlformats.org/markup-compatibility/2006">
              <mc:Choice xmlns:v="urn:schemas-microsoft-com:vml" Requires="v">
                <p:oleObj name="Equation" r:id="rId7" imgW="14325600" imgH="17373600" progId="Equation.DSMT4">
                  <p:embed/>
                </p:oleObj>
              </mc:Choice>
              <mc:Fallback>
                <p:oleObj name="Equation" r:id="rId7" imgW="14325600" imgH="17373600" progId="Equation.DSMT4">
                  <p:embed/>
                  <p:pic>
                    <p:nvPicPr>
                      <p:cNvPr id="0" name="图片 21506"/>
                      <p:cNvPicPr>
                        <a:picLocks noChangeAspect="1"/>
                      </p:cNvPicPr>
                      <p:nvPr/>
                    </p:nvPicPr>
                    <p:blipFill>
                      <a:blip r:embed="rId8"/>
                      <a:stretch>
                        <a:fillRect/>
                      </a:stretch>
                    </p:blipFill>
                    <p:spPr>
                      <a:xfrm>
                        <a:off x="9807897" y="841736"/>
                        <a:ext cx="5429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08555" y="2343263"/>
          <a:ext cx="257175" cy="381000"/>
        </p:xfrm>
        <a:graphic>
          <a:graphicData uri="http://schemas.openxmlformats.org/presentationml/2006/ole">
            <mc:AlternateContent xmlns:mc="http://schemas.openxmlformats.org/markup-compatibility/2006">
              <mc:Choice xmlns:v="urn:schemas-microsoft-com:vml" Requires="v">
                <p:oleObj name="Equation" r:id="rId9" imgW="6705600" imgH="10058400" progId="Equation.DSMT4">
                  <p:embed/>
                </p:oleObj>
              </mc:Choice>
              <mc:Fallback>
                <p:oleObj name="Equation" r:id="rId9" imgW="6705600" imgH="10058400" progId="Equation.DSMT4">
                  <p:embed/>
                  <p:pic>
                    <p:nvPicPr>
                      <p:cNvPr id="0" name="图片 21507"/>
                      <p:cNvPicPr>
                        <a:picLocks noChangeAspect="1"/>
                      </p:cNvPicPr>
                      <p:nvPr/>
                    </p:nvPicPr>
                    <p:blipFill>
                      <a:blip r:embed="rId10"/>
                      <a:stretch>
                        <a:fillRect/>
                      </a:stretch>
                    </p:blipFill>
                    <p:spPr>
                      <a:xfrm>
                        <a:off x="5508555" y="2343263"/>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817431" y="2200127"/>
          <a:ext cx="219075" cy="657225"/>
        </p:xfrm>
        <a:graphic>
          <a:graphicData uri="http://schemas.openxmlformats.org/presentationml/2006/ole">
            <mc:AlternateContent xmlns:mc="http://schemas.openxmlformats.org/markup-compatibility/2006">
              <mc:Choice xmlns:v="urn:schemas-microsoft-com:vml" Requires="v">
                <p:oleObj name="Equation" r:id="rId11" imgW="5791200" imgH="17373600" progId="Equation.DSMT4">
                  <p:embed/>
                </p:oleObj>
              </mc:Choice>
              <mc:Fallback>
                <p:oleObj name="Equation" r:id="rId11" imgW="5791200" imgH="17373600" progId="Equation.DSMT4">
                  <p:embed/>
                  <p:pic>
                    <p:nvPicPr>
                      <p:cNvPr id="0" name="图片 21508"/>
                      <p:cNvPicPr>
                        <a:picLocks noChangeAspect="1"/>
                      </p:cNvPicPr>
                      <p:nvPr/>
                    </p:nvPicPr>
                    <p:blipFill>
                      <a:blip r:embed="rId12"/>
                      <a:stretch>
                        <a:fillRect/>
                      </a:stretch>
                    </p:blipFill>
                    <p:spPr>
                      <a:xfrm>
                        <a:off x="6817431" y="2200127"/>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965089" y="2172110"/>
          <a:ext cx="314324" cy="761999"/>
        </p:xfrm>
        <a:graphic>
          <a:graphicData uri="http://schemas.openxmlformats.org/presentationml/2006/ole">
            <mc:AlternateContent xmlns:mc="http://schemas.openxmlformats.org/markup-compatibility/2006">
              <mc:Choice xmlns:v="urn:schemas-microsoft-com:vml" Requires="v">
                <p:oleObj name="Equation" r:id="rId13" imgW="8229600" imgH="20116800" progId="Equation.DSMT4">
                  <p:embed/>
                </p:oleObj>
              </mc:Choice>
              <mc:Fallback>
                <p:oleObj name="Equation" r:id="rId13" imgW="8229600" imgH="20116800" progId="Equation.DSMT4">
                  <p:embed/>
                  <p:pic>
                    <p:nvPicPr>
                      <p:cNvPr id="0" name="图片 21509"/>
                      <p:cNvPicPr>
                        <a:picLocks noChangeAspect="1"/>
                      </p:cNvPicPr>
                      <p:nvPr/>
                    </p:nvPicPr>
                    <p:blipFill>
                      <a:blip r:embed="rId14"/>
                      <a:stretch>
                        <a:fillRect/>
                      </a:stretch>
                    </p:blipFill>
                    <p:spPr>
                      <a:xfrm>
                        <a:off x="10965089" y="2172110"/>
                        <a:ext cx="314324" cy="761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157713" y="2941913"/>
          <a:ext cx="666750" cy="657225"/>
        </p:xfrm>
        <a:graphic>
          <a:graphicData uri="http://schemas.openxmlformats.org/presentationml/2006/ole">
            <mc:AlternateContent xmlns:mc="http://schemas.openxmlformats.org/markup-compatibility/2006">
              <mc:Choice xmlns:v="urn:schemas-microsoft-com:vml" Requires="v">
                <p:oleObj name="Equation" r:id="rId15" imgW="17678400" imgH="17373600" progId="Equation.DSMT4">
                  <p:embed/>
                </p:oleObj>
              </mc:Choice>
              <mc:Fallback>
                <p:oleObj name="Equation" r:id="rId15" imgW="17678400" imgH="17373600" progId="Equation.DSMT4">
                  <p:embed/>
                  <p:pic>
                    <p:nvPicPr>
                      <p:cNvPr id="0" name="图片 21510"/>
                      <p:cNvPicPr>
                        <a:picLocks noChangeAspect="1"/>
                      </p:cNvPicPr>
                      <p:nvPr/>
                    </p:nvPicPr>
                    <p:blipFill>
                      <a:blip r:embed="rId16"/>
                      <a:stretch>
                        <a:fillRect/>
                      </a:stretch>
                    </p:blipFill>
                    <p:spPr>
                      <a:xfrm>
                        <a:off x="1157713" y="2941913"/>
                        <a:ext cx="666750"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063604" y="2941913"/>
          <a:ext cx="666750" cy="657225"/>
        </p:xfrm>
        <a:graphic>
          <a:graphicData uri="http://schemas.openxmlformats.org/presentationml/2006/ole">
            <mc:AlternateContent xmlns:mc="http://schemas.openxmlformats.org/markup-compatibility/2006">
              <mc:Choice xmlns:v="urn:schemas-microsoft-com:vml" Requires="v">
                <p:oleObj name="Equation" r:id="rId17" imgW="17678400" imgH="17373600" progId="Equation.DSMT4">
                  <p:embed/>
                </p:oleObj>
              </mc:Choice>
              <mc:Fallback>
                <p:oleObj name="Equation" r:id="rId17" imgW="17678400" imgH="17373600" progId="Equation.DSMT4">
                  <p:embed/>
                  <p:pic>
                    <p:nvPicPr>
                      <p:cNvPr id="0" name="图片 21511"/>
                      <p:cNvPicPr>
                        <a:picLocks noChangeAspect="1"/>
                      </p:cNvPicPr>
                      <p:nvPr/>
                    </p:nvPicPr>
                    <p:blipFill>
                      <a:blip r:embed="rId18"/>
                      <a:stretch>
                        <a:fillRect/>
                      </a:stretch>
                    </p:blipFill>
                    <p:spPr>
                      <a:xfrm>
                        <a:off x="5063604" y="2941913"/>
                        <a:ext cx="6667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140000" y="3643125"/>
          <a:ext cx="257174" cy="657224"/>
        </p:xfrm>
        <a:graphic>
          <a:graphicData uri="http://schemas.openxmlformats.org/presentationml/2006/ole">
            <mc:AlternateContent xmlns:mc="http://schemas.openxmlformats.org/markup-compatibility/2006">
              <mc:Choice xmlns:v="urn:schemas-microsoft-com:vml" Requires="v">
                <p:oleObj name="Equation" r:id="rId19" imgW="6705600" imgH="17373600" progId="Equation.DSMT4">
                  <p:embed/>
                </p:oleObj>
              </mc:Choice>
              <mc:Fallback>
                <p:oleObj name="Equation" r:id="rId19" imgW="6705600" imgH="17373600" progId="Equation.DSMT4">
                  <p:embed/>
                  <p:pic>
                    <p:nvPicPr>
                      <p:cNvPr id="0" name="图片 21512"/>
                      <p:cNvPicPr>
                        <a:picLocks noChangeAspect="1"/>
                      </p:cNvPicPr>
                      <p:nvPr/>
                    </p:nvPicPr>
                    <p:blipFill>
                      <a:blip r:embed="rId20"/>
                      <a:stretch>
                        <a:fillRect/>
                      </a:stretch>
                    </p:blipFill>
                    <p:spPr>
                      <a:xfrm>
                        <a:off x="4140000" y="3643125"/>
                        <a:ext cx="2571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009589" y="4376894"/>
          <a:ext cx="209549" cy="657224"/>
        </p:xfrm>
        <a:graphic>
          <a:graphicData uri="http://schemas.openxmlformats.org/presentationml/2006/ole">
            <mc:AlternateContent xmlns:mc="http://schemas.openxmlformats.org/markup-compatibility/2006">
              <mc:Choice xmlns:v="urn:schemas-microsoft-com:vml" Requires="v">
                <p:oleObj name="Equation" r:id="rId21" imgW="5486400" imgH="17373600" progId="Equation.DSMT4">
                  <p:embed/>
                </p:oleObj>
              </mc:Choice>
              <mc:Fallback>
                <p:oleObj name="Equation" r:id="rId21" imgW="5486400" imgH="17373600" progId="Equation.DSMT4">
                  <p:embed/>
                  <p:pic>
                    <p:nvPicPr>
                      <p:cNvPr id="0" name="图片 21513"/>
                      <p:cNvPicPr>
                        <a:picLocks noChangeAspect="1"/>
                      </p:cNvPicPr>
                      <p:nvPr/>
                    </p:nvPicPr>
                    <p:blipFill>
                      <a:blip r:embed="rId22"/>
                      <a:stretch>
                        <a:fillRect/>
                      </a:stretch>
                    </p:blipFill>
                    <p:spPr>
                      <a:xfrm>
                        <a:off x="5009589" y="4376894"/>
                        <a:ext cx="209549"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559938" y="4427720"/>
          <a:ext cx="514349" cy="714375"/>
        </p:xfrm>
        <a:graphic>
          <a:graphicData uri="http://schemas.openxmlformats.org/presentationml/2006/ole">
            <mc:AlternateContent xmlns:mc="http://schemas.openxmlformats.org/markup-compatibility/2006">
              <mc:Choice xmlns:v="urn:schemas-microsoft-com:vml" Requires="v">
                <p:oleObj name="Equation" r:id="rId23" imgW="13716000" imgH="18897600" progId="Equation.DSMT4">
                  <p:embed/>
                </p:oleObj>
              </mc:Choice>
              <mc:Fallback>
                <p:oleObj name="Equation" r:id="rId23" imgW="13716000" imgH="18897600" progId="Equation.DSMT4">
                  <p:embed/>
                  <p:pic>
                    <p:nvPicPr>
                      <p:cNvPr id="0" name="图片 21514"/>
                      <p:cNvPicPr>
                        <a:picLocks noChangeAspect="1"/>
                      </p:cNvPicPr>
                      <p:nvPr/>
                    </p:nvPicPr>
                    <p:blipFill>
                      <a:blip r:embed="rId24"/>
                      <a:stretch>
                        <a:fillRect/>
                      </a:stretch>
                    </p:blipFill>
                    <p:spPr>
                      <a:xfrm>
                        <a:off x="5559938" y="4427720"/>
                        <a:ext cx="514349" cy="714375"/>
                      </a:xfrm>
                      <a:prstGeom prst="rect">
                        <a:avLst/>
                      </a:prstGeom>
                      <a:noFill/>
                      <a:ln w="9525">
                        <a:noFill/>
                      </a:ln>
                    </p:spPr>
                  </p:pic>
                </p:oleObj>
              </mc:Fallback>
            </mc:AlternateContent>
          </a:graphicData>
        </a:graphic>
      </p:graphicFrame>
      <p:grpSp>
        <p:nvGrpSpPr>
          <p:cNvPr id="15" name="组合 14"/>
          <p:cNvGrpSpPr/>
          <p:nvPr/>
        </p:nvGrpSpPr>
        <p:grpSpPr>
          <a:xfrm>
            <a:off x="7524254" y="4284365"/>
            <a:ext cx="4121421" cy="1875983"/>
            <a:chOff x="3707830" y="1044005"/>
            <a:chExt cx="4121421" cy="1875983"/>
          </a:xfrm>
        </p:grpSpPr>
        <p:pic>
          <p:nvPicPr>
            <p:cNvPr id="16" name="图片 3" descr="textimage56.jpeg"/>
            <p:cNvPicPr>
              <a:picLocks noChangeAspect="1"/>
            </p:cNvPicPr>
            <p:nvPr/>
          </p:nvPicPr>
          <p:blipFill>
            <a:blip r:embed="rId25" cstate="print"/>
            <a:stretch>
              <a:fillRect/>
            </a:stretch>
          </p:blipFill>
          <p:spPr>
            <a:xfrm>
              <a:off x="3707830" y="1116013"/>
              <a:ext cx="1304925" cy="1504949"/>
            </a:xfrm>
            <a:prstGeom prst="rect">
              <a:avLst/>
            </a:prstGeom>
          </p:spPr>
        </p:pic>
        <p:pic>
          <p:nvPicPr>
            <p:cNvPr id="17" name="图片 4" descr="textimage57.jpeg"/>
            <p:cNvPicPr>
              <a:picLocks noChangeAspect="1"/>
            </p:cNvPicPr>
            <p:nvPr/>
          </p:nvPicPr>
          <p:blipFill>
            <a:blip r:embed="rId26" cstate="print"/>
            <a:stretch>
              <a:fillRect/>
            </a:stretch>
          </p:blipFill>
          <p:spPr>
            <a:xfrm>
              <a:off x="5436022" y="1044005"/>
              <a:ext cx="2393229" cy="1526522"/>
            </a:xfrm>
            <a:prstGeom prst="rect">
              <a:avLst/>
            </a:prstGeom>
          </p:spPr>
        </p:pic>
        <p:sp>
          <p:nvSpPr>
            <p:cNvPr id="18" name="矩形 17"/>
            <p:cNvSpPr/>
            <p:nvPr/>
          </p:nvSpPr>
          <p:spPr>
            <a:xfrm>
              <a:off x="4211886" y="2412157"/>
              <a:ext cx="415498" cy="507831"/>
            </a:xfrm>
            <a:prstGeom prst="rect">
              <a:avLst/>
            </a:prstGeom>
          </p:spPr>
          <p:txBody>
            <a:bodyPr wrap="none">
              <a:spAutoFit/>
            </a:bodyPr>
            <a:lstStyle/>
            <a:p>
              <a:pPr eaLnBrk="0" latinLnBrk="1" hangingPunct="0">
                <a:lnSpc>
                  <a:spcPct val="150000"/>
                </a:lnSpc>
                <a:spcBef>
                  <a:spcPts val="1185"/>
                </a:spcBef>
              </a:pPr>
              <a:r>
                <a:rPr lang="zh-CN" altLang="en-US" kern="0" dirty="0">
                  <a:solidFill>
                    <a:srgbClr val="000000"/>
                  </a:solidFill>
                  <a:latin typeface="Times New Roman" panose="02020603050405020304" pitchFamily="65" charset="-122"/>
                  <a:ea typeface="楷体_GB2312" pitchFamily="65" charset="-122"/>
                </a:rPr>
                <a:t>甲</a:t>
              </a:r>
              <a:endParaRPr lang="zh-CN" altLang="en-US" dirty="0"/>
            </a:p>
          </p:txBody>
        </p:sp>
        <p:sp>
          <p:nvSpPr>
            <p:cNvPr id="19" name="矩形 18"/>
            <p:cNvSpPr/>
            <p:nvPr/>
          </p:nvSpPr>
          <p:spPr>
            <a:xfrm>
              <a:off x="6516936" y="2412157"/>
              <a:ext cx="415498" cy="460960"/>
            </a:xfrm>
            <a:prstGeom prst="rect">
              <a:avLst/>
            </a:prstGeom>
          </p:spPr>
          <p:txBody>
            <a:bodyPr wrap="none">
              <a:spAutoFit/>
            </a:bodyPr>
            <a:lstStyle/>
            <a:p>
              <a:pPr eaLnBrk="0" latinLnBrk="1" hangingPunct="0">
                <a:lnSpc>
                  <a:spcPct val="150000"/>
                </a:lnSpc>
                <a:spcBef>
                  <a:spcPts val="1185"/>
                </a:spcBef>
              </a:pPr>
              <a:r>
                <a:rPr lang="zh-CN" altLang="en-US" kern="0" dirty="0">
                  <a:solidFill>
                    <a:srgbClr val="000000"/>
                  </a:solidFill>
                  <a:latin typeface="Times New Roman" panose="02020603050405020304" pitchFamily="65" charset="-122"/>
                  <a:ea typeface="楷体_GB2312" pitchFamily="65" charset="-122"/>
                </a:rPr>
                <a:t>乙</a:t>
              </a:r>
              <a:endParaRPr lang="zh-CN" altLang="en-US"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232718" cy="33858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规律</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求解有界磁场中多解问题的技巧</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(1)分析题目特点,确定题目多解性形成的原因。</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(2)作出粒子运动轨迹示意图(全面考虑多种可能性)。</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(3)若为周期性的多解问题,寻找通项式;若是出现几种周期性解的可能性,注意每种解</a:t>
            </a:r>
            <a:br>
              <a:rPr dirty="0"/>
            </a:br>
            <a:r>
              <a:rPr lang="zh-CN" altLang="en-US" sz="2410" kern="0" dirty="0">
                <a:solidFill>
                  <a:srgbClr val="000000"/>
                </a:solidFill>
                <a:latin typeface="Times New Roman" panose="02020603050405020304" pitchFamily="65" charset="-122"/>
                <a:ea typeface="楷体_GB2312" pitchFamily="65" charset="-122"/>
              </a:rPr>
              <a:t>出现的条件。</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515266"/>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磁场中的动态圆模型</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题型1　有界匀强磁场中的三类“动态圆”模型</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一、“放缩圆”模型的应用</a:t>
            </a:r>
            <a:endParaRPr lang="zh-CN" altLang="en-US" b="1" dirty="0"/>
          </a:p>
        </p:txBody>
      </p:sp>
      <p:graphicFrame>
        <p:nvGraphicFramePr>
          <p:cNvPr id="3" name="表格 2"/>
          <p:cNvGraphicFramePr>
            <a:graphicFrameLocks noGrp="1"/>
          </p:cNvGraphicFramePr>
          <p:nvPr/>
        </p:nvGraphicFramePr>
        <p:xfrm>
          <a:off x="468000" y="1873591"/>
          <a:ext cx="11268000" cy="3784665"/>
        </p:xfrm>
        <a:graphic>
          <a:graphicData uri="http://schemas.openxmlformats.org/drawingml/2006/table">
            <a:tbl>
              <a:tblPr/>
              <a:tblGrid>
                <a:gridCol w="71955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9252306">
                  <a:extLst>
                    <a:ext uri="{9D8B030D-6E8A-4147-A177-3AD203B41FA5}">
                      <a16:colId xmlns:a16="http://schemas.microsoft.com/office/drawing/2014/main" val="20002"/>
                    </a:ext>
                  </a:extLst>
                </a:gridCol>
              </a:tblGrid>
              <a:tr h="0">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a:t>
                      </a: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速度方</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向一定,</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大小不同</a:t>
                      </a:r>
                    </a:p>
                  </a:txBody>
                  <a:tcPr marL="45720" marR="45720"/>
                </a:tc>
                <a:tc>
                  <a:txBody>
                    <a:bodyPr/>
                    <a:lstStyle/>
                    <a:p>
                      <a:pPr eaLnBrk="0" latinLnBrk="1" hangingPunct="0">
                        <a:lnSpc>
                          <a:spcPct val="150000"/>
                        </a:lnSpc>
                        <a:spcBef>
                          <a:spcPts val="1740"/>
                        </a:spcBef>
                      </a:pPr>
                      <a:r>
                        <a:rPr lang="zh-CN" altLang="en-US" sz="2010" kern="0" dirty="0">
                          <a:solidFill>
                            <a:srgbClr val="000000"/>
                          </a:solidFill>
                          <a:latin typeface="Times New Roman" panose="02020603050405020304" pitchFamily="65" charset="-122"/>
                          <a:ea typeface="华文细黑" panose="02010600040101010101" pitchFamily="65" charset="-122"/>
                        </a:rPr>
                        <a:t>粒子源发射速度方向一定、大小不同的带电粒子进入匀强磁场</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时,这些带电粒子在磁场中做匀速圆周运动的轨迹半径随速度大</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小的变化而变化。如图所示(图中只画出粒子带正电的情境),速</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度v越大,运动半径也越大</a:t>
                      </a:r>
                    </a:p>
                  </a:txBody>
                  <a:tcPr marL="45720" marR="45720"/>
                </a:tc>
                <a:extLst>
                  <a:ext uri="{0D108BD9-81ED-4DB2-BD59-A6C34878D82A}">
                    <a16:rowId xmlns:a16="http://schemas.microsoft.com/office/drawing/2014/main" val="10000"/>
                  </a:ext>
                </a:extLst>
              </a:tr>
              <a:tr h="0">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轨迹圆的圆心共线:可以发现这些带电粒子射入磁场后,</a:t>
                      </a:r>
                      <a:r>
                        <a:rPr lang="zh-CN" altLang="en-US" sz="2010" u="sng" kern="0" dirty="0">
                          <a:solidFill>
                            <a:srgbClr val="000000"/>
                          </a:solidFill>
                          <a:latin typeface="Times New Roman" panose="02020603050405020304" pitchFamily="65" charset="-122"/>
                          <a:ea typeface="华文细黑" panose="02010600040101010101" pitchFamily="65" charset="-122"/>
                        </a:rPr>
                        <a:t>它们运动轨迹的圆心在垂直于初速度方向的直线PP'上</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应用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方法</a:t>
                      </a: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以入射点P为定点,圆心位于直线PP‘上,将半径放缩作轨迹圆,从而探索出临界条件</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bl>
          </a:graphicData>
        </a:graphic>
      </p:graphicFrame>
      <p:pic>
        <p:nvPicPr>
          <p:cNvPr id="4" name="图片 3" descr="textimage60.jpeg"/>
          <p:cNvPicPr>
            <a:picLocks noChangeAspect="1"/>
          </p:cNvPicPr>
          <p:nvPr/>
        </p:nvPicPr>
        <p:blipFill>
          <a:blip r:embed="rId3" cstate="print"/>
          <a:stretch>
            <a:fillRect/>
          </a:stretch>
        </p:blipFill>
        <p:spPr>
          <a:xfrm>
            <a:off x="9828510" y="1908101"/>
            <a:ext cx="1733314" cy="16761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二、“旋转圆”模型的应用</a:t>
            </a:r>
            <a:endParaRPr lang="zh-CN" altLang="en-US" b="1"/>
          </a:p>
        </p:txBody>
      </p:sp>
      <p:graphicFrame>
        <p:nvGraphicFramePr>
          <p:cNvPr id="3" name="表格 2"/>
          <p:cNvGraphicFramePr>
            <a:graphicFrameLocks noGrp="1"/>
          </p:cNvGraphicFramePr>
          <p:nvPr/>
        </p:nvGraphicFramePr>
        <p:xfrm>
          <a:off x="468000" y="1260029"/>
          <a:ext cx="11268000" cy="4021774"/>
        </p:xfrm>
        <a:graphic>
          <a:graphicData uri="http://schemas.openxmlformats.org/drawingml/2006/table">
            <a:tbl>
              <a:tblPr/>
              <a:tblGrid>
                <a:gridCol w="71955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9252306">
                  <a:extLst>
                    <a:ext uri="{9D8B030D-6E8A-4147-A177-3AD203B41FA5}">
                      <a16:colId xmlns:a16="http://schemas.microsoft.com/office/drawing/2014/main" val="20002"/>
                    </a:ext>
                  </a:extLst>
                </a:gridCol>
              </a:tblGrid>
              <a:tr h="0">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a:t>
                      </a: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速度大</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小一定,</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不同</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粒子源发射速度大小一定、方向不同的带电粒子进入匀强磁场</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时,它们在磁场中做匀速圆周运动的半径相同,若初速度为v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,则</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轨迹半径R=</a:t>
                      </a:r>
                      <a:r>
                        <a:rPr lang="zh-CN" altLang="en-US" sz="2755" kern="0" spc="844"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。如图所示(粒子带负电)</a:t>
                      </a:r>
                      <a:endParaRPr lang="zh-CN" altLang="en-US" sz="7020" kern="0" spc="16604"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0"/>
                  </a:ext>
                </a:extLst>
              </a:tr>
              <a:tr h="0">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轨迹圆的圆心共圆:</a:t>
                      </a:r>
                      <a:r>
                        <a:rPr lang="zh-CN" altLang="en-US" sz="2010" u="sng" kern="0" dirty="0">
                          <a:solidFill>
                            <a:srgbClr val="000000"/>
                          </a:solidFill>
                          <a:latin typeface="Times New Roman" panose="02020603050405020304" pitchFamily="65" charset="-122"/>
                          <a:ea typeface="华文细黑" panose="02010600040101010101" pitchFamily="65" charset="-122"/>
                        </a:rPr>
                        <a:t>带电粒子在磁场中做匀速圆周运动的圆心在以入射点P为圆心、半径R=</a:t>
                      </a:r>
                      <a:r>
                        <a:rPr lang="zh-CN" altLang="en-US" sz="4725" u="sng" kern="0" spc="-1125" dirty="0">
                          <a:solidFill>
                            <a:srgbClr val="000000"/>
                          </a:solidFill>
                          <a:latin typeface="Times New Roman" panose="02020603050405020304" pitchFamily="65" charset="-122"/>
                          <a:ea typeface="华文细黑" panose="02010600040101010101" pitchFamily="65" charset="-122"/>
                        </a:rPr>
                        <a:t> </a:t>
                      </a:r>
                      <a:r>
                        <a:rPr lang="zh-CN" altLang="en-US" sz="2010" u="sng" kern="0" dirty="0">
                          <a:solidFill>
                            <a:srgbClr val="000000"/>
                          </a:solidFill>
                          <a:latin typeface="Times New Roman" panose="02020603050405020304" pitchFamily="65" charset="-122"/>
                          <a:ea typeface="华文细黑" panose="02010600040101010101" pitchFamily="65" charset="-122"/>
                        </a:rPr>
                        <a:t>的圆上</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应用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方法</a:t>
                      </a:r>
                    </a:p>
                  </a:txBody>
                  <a:tcPr marL="45720" marR="45720">
                    <a:solidFill>
                      <a:schemeClr val="accent2">
                        <a:lumMod val="20000"/>
                        <a:lumOff val="80000"/>
                      </a:schemeClr>
                    </a:solidFill>
                  </a:tcPr>
                </a:tc>
                <a:tc gridSpan="2">
                  <a:txBody>
                    <a:bodyPr/>
                    <a:lstStyle/>
                    <a:p>
                      <a:pPr eaLnBrk="0" latinLnBrk="1" hangingPunct="0">
                        <a:lnSpc>
                          <a:spcPct val="150000"/>
                        </a:lnSpc>
                        <a:spcBef>
                          <a:spcPts val="525"/>
                        </a:spcBef>
                      </a:pPr>
                      <a:r>
                        <a:rPr lang="zh-CN" altLang="en-US" sz="2010" kern="0" dirty="0">
                          <a:solidFill>
                            <a:srgbClr val="000000"/>
                          </a:solidFill>
                          <a:latin typeface="Times New Roman" panose="02020603050405020304" pitchFamily="65" charset="-122"/>
                          <a:ea typeface="华文细黑" panose="02010600040101010101" pitchFamily="65" charset="-122"/>
                        </a:rPr>
                        <a:t>将一半径R=</a:t>
                      </a:r>
                      <a:r>
                        <a:rPr lang="zh-CN" altLang="en-US" sz="2600" kern="0" spc="99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的圆以入射点为圆心进行旋转,从而探索粒子运动的临界条件</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bl>
          </a:graphicData>
        </a:graphic>
      </p:graphicFrame>
      <p:graphicFrame>
        <p:nvGraphicFramePr>
          <p:cNvPr id="192513" name="Object 1"/>
          <p:cNvGraphicFramePr>
            <a:graphicFrameLocks noChangeAspect="1"/>
          </p:cNvGraphicFramePr>
          <p:nvPr>
            <p:extLst>
              <p:ext uri="{D42A27DB-BD31-4B8C-83A1-F6EECF244321}">
                <p14:modId xmlns:p14="http://schemas.microsoft.com/office/powerpoint/2010/main" val="902795943"/>
              </p:ext>
            </p:extLst>
          </p:nvPr>
        </p:nvGraphicFramePr>
        <p:xfrm>
          <a:off x="3347790" y="3636293"/>
          <a:ext cx="457200" cy="600075"/>
        </p:xfrm>
        <a:graphic>
          <a:graphicData uri="http://schemas.openxmlformats.org/presentationml/2006/ole">
            <mc:AlternateContent xmlns:mc="http://schemas.openxmlformats.org/markup-compatibility/2006">
              <mc:Choice xmlns:v="urn:schemas-microsoft-com:vml" Requires="v">
                <p:oleObj name="Equation" r:id="rId3" imgW="12192000" imgH="15849600" progId="Equation.DSMT4">
                  <p:embed/>
                </p:oleObj>
              </mc:Choice>
              <mc:Fallback>
                <p:oleObj name="Equation" r:id="rId3" imgW="12192000" imgH="15849600" progId="Equation.DSMT4">
                  <p:embed/>
                  <p:pic>
                    <p:nvPicPr>
                      <p:cNvPr id="0" name="图片 26624"/>
                      <p:cNvPicPr>
                        <a:picLocks noChangeAspect="1"/>
                      </p:cNvPicPr>
                      <p:nvPr/>
                    </p:nvPicPr>
                    <p:blipFill>
                      <a:blip r:embed="rId4"/>
                      <a:stretch>
                        <a:fillRect/>
                      </a:stretch>
                    </p:blipFill>
                    <p:spPr>
                      <a:xfrm>
                        <a:off x="3347790" y="3636293"/>
                        <a:ext cx="457200" cy="600075"/>
                      </a:xfrm>
                      <a:prstGeom prst="rect">
                        <a:avLst/>
                      </a:prstGeom>
                      <a:noFill/>
                      <a:ln w="9525">
                        <a:noFill/>
                      </a:ln>
                    </p:spPr>
                  </p:pic>
                </p:oleObj>
              </mc:Fallback>
            </mc:AlternateContent>
          </a:graphicData>
        </a:graphic>
      </p:graphicFrame>
      <p:pic>
        <p:nvPicPr>
          <p:cNvPr id="5" name="图片 3" descr="textimage61.jpeg"/>
          <p:cNvPicPr>
            <a:picLocks noChangeAspect="1"/>
          </p:cNvPicPr>
          <p:nvPr/>
        </p:nvPicPr>
        <p:blipFill>
          <a:blip r:embed="rId5" cstate="print"/>
          <a:stretch>
            <a:fillRect/>
          </a:stretch>
        </p:blipFill>
        <p:spPr>
          <a:xfrm>
            <a:off x="9684494" y="1476053"/>
            <a:ext cx="1799928" cy="1228522"/>
          </a:xfrm>
          <a:prstGeom prst="rect">
            <a:avLst/>
          </a:prstGeom>
        </p:spPr>
      </p:pic>
      <p:graphicFrame>
        <p:nvGraphicFramePr>
          <p:cNvPr id="192514" name="Object 2"/>
          <p:cNvGraphicFramePr>
            <a:graphicFrameLocks noChangeAspect="1"/>
          </p:cNvGraphicFramePr>
          <p:nvPr/>
        </p:nvGraphicFramePr>
        <p:xfrm>
          <a:off x="3923854" y="2196133"/>
          <a:ext cx="434975" cy="569912"/>
        </p:xfrm>
        <a:graphic>
          <a:graphicData uri="http://schemas.openxmlformats.org/presentationml/2006/ole">
            <mc:AlternateContent xmlns:mc="http://schemas.openxmlformats.org/markup-compatibility/2006">
              <mc:Choice xmlns:v="urn:schemas-microsoft-com:vml" Requires="v">
                <p:oleObj name="Equation" r:id="rId6" imgW="12192000" imgH="15849600" progId="Equation.DSMT4">
                  <p:embed/>
                </p:oleObj>
              </mc:Choice>
              <mc:Fallback>
                <p:oleObj name="Equation" r:id="rId6" imgW="12192000" imgH="15849600" progId="Equation.DSMT4">
                  <p:embed/>
                  <p:pic>
                    <p:nvPicPr>
                      <p:cNvPr id="0" name="图片 26625"/>
                      <p:cNvPicPr>
                        <a:picLocks noChangeAspect="1"/>
                      </p:cNvPicPr>
                      <p:nvPr/>
                    </p:nvPicPr>
                    <p:blipFill>
                      <a:blip r:embed="rId7"/>
                      <a:stretch>
                        <a:fillRect/>
                      </a:stretch>
                    </p:blipFill>
                    <p:spPr>
                      <a:xfrm>
                        <a:off x="3923854" y="2196133"/>
                        <a:ext cx="434975" cy="569912"/>
                      </a:xfrm>
                      <a:prstGeom prst="rect">
                        <a:avLst/>
                      </a:prstGeom>
                      <a:noFill/>
                      <a:ln w="9525">
                        <a:noFill/>
                      </a:ln>
                    </p:spPr>
                  </p:pic>
                </p:oleObj>
              </mc:Fallback>
            </mc:AlternateContent>
          </a:graphicData>
        </a:graphic>
      </p:graphicFrame>
      <p:graphicFrame>
        <p:nvGraphicFramePr>
          <p:cNvPr id="192515" name="Object 2"/>
          <p:cNvGraphicFramePr>
            <a:graphicFrameLocks noChangeAspect="1"/>
          </p:cNvGraphicFramePr>
          <p:nvPr>
            <p:extLst>
              <p:ext uri="{D42A27DB-BD31-4B8C-83A1-F6EECF244321}">
                <p14:modId xmlns:p14="http://schemas.microsoft.com/office/powerpoint/2010/main" val="1539186756"/>
              </p:ext>
            </p:extLst>
          </p:nvPr>
        </p:nvGraphicFramePr>
        <p:xfrm>
          <a:off x="2555702" y="4500389"/>
          <a:ext cx="457200" cy="600075"/>
        </p:xfrm>
        <a:graphic>
          <a:graphicData uri="http://schemas.openxmlformats.org/presentationml/2006/ole">
            <mc:AlternateContent xmlns:mc="http://schemas.openxmlformats.org/markup-compatibility/2006">
              <mc:Choice xmlns:v="urn:schemas-microsoft-com:vml" Requires="v">
                <p:oleObj name="Equation" r:id="rId8" imgW="12192000" imgH="15849600" progId="Equation.DSMT4">
                  <p:embed/>
                </p:oleObj>
              </mc:Choice>
              <mc:Fallback>
                <p:oleObj name="Equation" r:id="rId8" imgW="12192000" imgH="15849600" progId="Equation.DSMT4">
                  <p:embed/>
                  <p:pic>
                    <p:nvPicPr>
                      <p:cNvPr id="0" name="Object 2"/>
                      <p:cNvPicPr>
                        <a:picLocks noChangeAspect="1"/>
                      </p:cNvPicPr>
                      <p:nvPr/>
                    </p:nvPicPr>
                    <p:blipFill>
                      <a:blip r:embed="rId9"/>
                      <a:stretch>
                        <a:fillRect/>
                      </a:stretch>
                    </p:blipFill>
                    <p:spPr>
                      <a:xfrm>
                        <a:off x="2555702" y="4500389"/>
                        <a:ext cx="457200" cy="600075"/>
                      </a:xfrm>
                      <a:prstGeom prst="rect">
                        <a:avLst/>
                      </a:prstGeom>
                      <a:noFill/>
                      <a:ln w="9525">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三、“平移圆”模型的应用</a:t>
            </a:r>
            <a:endParaRPr lang="zh-CN" altLang="en-US" b="1"/>
          </a:p>
        </p:txBody>
      </p:sp>
      <p:graphicFrame>
        <p:nvGraphicFramePr>
          <p:cNvPr id="3" name="表格 2"/>
          <p:cNvGraphicFramePr>
            <a:graphicFrameLocks noGrp="1"/>
          </p:cNvGraphicFramePr>
          <p:nvPr>
            <p:extLst>
              <p:ext uri="{D42A27DB-BD31-4B8C-83A1-F6EECF244321}">
                <p14:modId xmlns:p14="http://schemas.microsoft.com/office/powerpoint/2010/main" val="1977930427"/>
              </p:ext>
            </p:extLst>
          </p:nvPr>
        </p:nvGraphicFramePr>
        <p:xfrm>
          <a:off x="468000" y="935925"/>
          <a:ext cx="11268000" cy="3954972"/>
        </p:xfrm>
        <a:graphic>
          <a:graphicData uri="http://schemas.openxmlformats.org/drawingml/2006/table">
            <a:tbl>
              <a:tblPr/>
              <a:tblGrid>
                <a:gridCol w="93557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8316202">
                  <a:extLst>
                    <a:ext uri="{9D8B030D-6E8A-4147-A177-3AD203B41FA5}">
                      <a16:colId xmlns:a16="http://schemas.microsoft.com/office/drawing/2014/main" val="20002"/>
                    </a:ext>
                  </a:extLst>
                </a:gridCol>
              </a:tblGrid>
              <a:tr h="0">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适用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条件</a:t>
                      </a:r>
                    </a:p>
                  </a:txBody>
                  <a:tcPr marL="45720" marR="45720">
                    <a:solidFill>
                      <a:schemeClr val="accent2">
                        <a:lumMod val="20000"/>
                        <a:lumOff val="80000"/>
                      </a:schemeClr>
                    </a:solidFill>
                  </a:tcPr>
                </a:tc>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速度大小一定,</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方向一定,入射</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点在同一直线上</a:t>
                      </a:r>
                    </a:p>
                  </a:txBody>
                  <a:tcPr marL="45720" marR="45720"/>
                </a:tc>
                <a:tc>
                  <a:txBody>
                    <a:bodyPr/>
                    <a:lstStyle/>
                    <a:p>
                      <a:pPr eaLnBrk="0" latinLnBrk="1" hangingPunct="0">
                        <a:lnSpc>
                          <a:spcPct val="150000"/>
                        </a:lnSpc>
                        <a:spcBef>
                          <a:spcPts val="1395"/>
                        </a:spcBef>
                      </a:pPr>
                      <a:r>
                        <a:rPr lang="zh-CN" altLang="en-US" sz="2010" kern="0" dirty="0">
                          <a:solidFill>
                            <a:srgbClr val="000000"/>
                          </a:solidFill>
                          <a:latin typeface="Times New Roman" panose="02020603050405020304" pitchFamily="65" charset="-122"/>
                          <a:ea typeface="华文细黑" panose="02010600040101010101" pitchFamily="65" charset="-122"/>
                        </a:rPr>
                        <a:t>粒子源发射速度大小、方向一定,入射点不同,但在同一</a:t>
                      </a:r>
                      <a:br>
                        <a:rPr lang="en-US" altLang="zh-CN"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直线上的带电粒子进入匀强磁场时,它们做匀速圆周运</a:t>
                      </a:r>
                      <a:br>
                        <a:rPr lang="en-US" altLang="zh-CN"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动的半径相同,若入射速度大小为v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,则半径R=</a:t>
                      </a:r>
                      <a:r>
                        <a:rPr lang="zh-CN" altLang="en-US" sz="2755" kern="0" spc="844"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,如图</a:t>
                      </a:r>
                      <a:br>
                        <a:rPr lang="en-US" altLang="zh-CN"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所示(粒子带负电)</a:t>
                      </a:r>
                    </a:p>
                  </a:txBody>
                  <a:tcPr marL="45720" marR="45720"/>
                </a:tc>
                <a:extLst>
                  <a:ext uri="{0D108BD9-81ED-4DB2-BD59-A6C34878D82A}">
                    <a16:rowId xmlns:a16="http://schemas.microsoft.com/office/drawing/2014/main" val="10000"/>
                  </a:ext>
                </a:extLst>
              </a:tr>
              <a:tr h="0">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轨迹圆的圆心共线:</a:t>
                      </a:r>
                      <a:r>
                        <a:rPr lang="zh-CN" altLang="en-US" sz="2010" u="sng" kern="0" dirty="0">
                          <a:solidFill>
                            <a:srgbClr val="000000"/>
                          </a:solidFill>
                          <a:latin typeface="Times New Roman" panose="02020603050405020304" pitchFamily="65" charset="-122"/>
                          <a:ea typeface="华文细黑" panose="02010600040101010101" pitchFamily="65" charset="-122"/>
                        </a:rPr>
                        <a:t>带电粒子在磁场中做匀速圆周运动的圆心在同一直线上,该直线与入射点的连线平行或共线</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应用</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方法</a:t>
                      </a: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将半径为R=</a:t>
                      </a:r>
                      <a:r>
                        <a:rPr lang="zh-CN" altLang="en-US" sz="2600" kern="0" spc="99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的圆进行平移,从而探索粒子运动的临界条件</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bl>
          </a:graphicData>
        </a:graphic>
      </p:graphicFrame>
      <p:pic>
        <p:nvPicPr>
          <p:cNvPr id="4" name="图片 3" descr="textimage62.jpeg"/>
          <p:cNvPicPr>
            <a:picLocks noChangeAspect="1"/>
          </p:cNvPicPr>
          <p:nvPr/>
        </p:nvPicPr>
        <p:blipFill>
          <a:blip r:embed="rId3" cstate="print"/>
          <a:stretch>
            <a:fillRect/>
          </a:stretch>
        </p:blipFill>
        <p:spPr>
          <a:xfrm>
            <a:off x="9684494" y="1337000"/>
            <a:ext cx="1927909" cy="823090"/>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255004501"/>
              </p:ext>
            </p:extLst>
          </p:nvPr>
        </p:nvGraphicFramePr>
        <p:xfrm>
          <a:off x="8460358" y="2016074"/>
          <a:ext cx="457199" cy="600074"/>
        </p:xfrm>
        <a:graphic>
          <a:graphicData uri="http://schemas.openxmlformats.org/presentationml/2006/ole">
            <mc:AlternateContent xmlns:mc="http://schemas.openxmlformats.org/markup-compatibility/2006">
              <mc:Choice xmlns:v="urn:schemas-microsoft-com:vml" Requires="v">
                <p:oleObj name="Equation" r:id="rId4" imgW="12192000" imgH="15849600" progId="Equation.DSMT4">
                  <p:embed/>
                </p:oleObj>
              </mc:Choice>
              <mc:Fallback>
                <p:oleObj name="Equation" r:id="rId4" imgW="12192000" imgH="15849600" progId="Equation.DSMT4">
                  <p:embed/>
                  <p:pic>
                    <p:nvPicPr>
                      <p:cNvPr id="0" name="图片 27648"/>
                      <p:cNvPicPr>
                        <a:picLocks noChangeAspect="1"/>
                      </p:cNvPicPr>
                      <p:nvPr/>
                    </p:nvPicPr>
                    <p:blipFill>
                      <a:blip r:embed="rId5"/>
                      <a:stretch>
                        <a:fillRect/>
                      </a:stretch>
                    </p:blipFill>
                    <p:spPr>
                      <a:xfrm>
                        <a:off x="8460358" y="2016074"/>
                        <a:ext cx="457199" cy="600074"/>
                      </a:xfrm>
                      <a:prstGeom prst="rect">
                        <a:avLst/>
                      </a:prstGeom>
                      <a:noFill/>
                      <a:ln w="9525">
                        <a:noFill/>
                      </a:ln>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183426433"/>
              </p:ext>
            </p:extLst>
          </p:nvPr>
        </p:nvGraphicFramePr>
        <p:xfrm>
          <a:off x="2771726" y="4176314"/>
          <a:ext cx="457200" cy="600075"/>
        </p:xfrm>
        <a:graphic>
          <a:graphicData uri="http://schemas.openxmlformats.org/presentationml/2006/ole">
            <mc:AlternateContent xmlns:mc="http://schemas.openxmlformats.org/markup-compatibility/2006">
              <mc:Choice xmlns:v="urn:schemas-microsoft-com:vml" Requires="v">
                <p:oleObj name="Equation" r:id="rId6" imgW="12192000" imgH="15849600" progId="Equation.DSMT4">
                  <p:embed/>
                </p:oleObj>
              </mc:Choice>
              <mc:Fallback>
                <p:oleObj name="Equation" r:id="rId6" imgW="12192000" imgH="15849600" progId="Equation.DSMT4">
                  <p:embed/>
                  <p:pic>
                    <p:nvPicPr>
                      <p:cNvPr id="0" name="图片 27649"/>
                      <p:cNvPicPr>
                        <a:picLocks noChangeAspect="1"/>
                      </p:cNvPicPr>
                      <p:nvPr/>
                    </p:nvPicPr>
                    <p:blipFill>
                      <a:blip r:embed="rId7"/>
                      <a:stretch>
                        <a:fillRect/>
                      </a:stretch>
                    </p:blipFill>
                    <p:spPr>
                      <a:xfrm>
                        <a:off x="2771726" y="4176314"/>
                        <a:ext cx="457200" cy="600075"/>
                      </a:xfrm>
                      <a:prstGeom prst="rect">
                        <a:avLst/>
                      </a:prstGeom>
                      <a:noFill/>
                      <a:ln w="9525">
                        <a:noFill/>
                      </a:ln>
                    </p:spPr>
                  </p:pic>
                </p:oleObj>
              </mc:Fallback>
            </mc:AlternateContent>
          </a:graphicData>
        </a:graphic>
      </p:graphicFrame>
      <p:sp>
        <p:nvSpPr>
          <p:cNvPr id="7" name="TextBox 2">
            <a:extLst>
              <a:ext uri="{FF2B5EF4-FFF2-40B4-BE49-F238E27FC236}">
                <a16:creationId xmlns:a16="http://schemas.microsoft.com/office/drawing/2014/main" id="{0AFAB001-0046-8AFB-9CAE-04B89EDFA945}"/>
              </a:ext>
            </a:extLst>
          </p:cNvPr>
          <p:cNvSpPr txBox="1"/>
          <p:nvPr/>
        </p:nvSpPr>
        <p:spPr>
          <a:xfrm>
            <a:off x="468000" y="4860429"/>
            <a:ext cx="11831400" cy="1769074"/>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规律</a:t>
            </a: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华文细黑" panose="02010600040101010101" pitchFamily="65" charset="-122"/>
                <a:ea typeface="华文细黑" panose="02010600040101010101" pitchFamily="65" charset="-122"/>
              </a:rPr>
              <a:t>　平移圆的适用条件:同源、同速率、同向、异点</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此类粒子源能在同一平面内沿某一方向发射速率相同的同种带电粒子,圆周运动的轨</a:t>
            </a:r>
            <a:br>
              <a:rPr dirty="0"/>
            </a:br>
            <a:r>
              <a:rPr lang="zh-CN" altLang="en-US" sz="2410" kern="0" dirty="0">
                <a:solidFill>
                  <a:srgbClr val="000000"/>
                </a:solidFill>
                <a:latin typeface="Times New Roman" panose="02020603050405020304" pitchFamily="65" charset="-122"/>
                <a:ea typeface="楷体_GB2312" pitchFamily="65" charset="-122"/>
              </a:rPr>
              <a:t>迹相同,“多中找一”,认真规范作出一个轨迹圆,移动该圆来寻找解题思路。</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304726" cy="29825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如图所示,在</a:t>
            </a:r>
            <a:r>
              <a:rPr lang="zh-CN" altLang="en-US" sz="2410" i="1" kern="0" dirty="0">
                <a:solidFill>
                  <a:srgbClr val="000000"/>
                </a:solidFill>
                <a:latin typeface="Times New Roman" panose="02020603050405020304" pitchFamily="65" charset="-122"/>
                <a:ea typeface="华文细黑" panose="02010600040101010101" pitchFamily="65" charset="-122"/>
              </a:rPr>
              <a:t>xOy</a:t>
            </a:r>
            <a:r>
              <a:rPr lang="zh-CN" altLang="en-US" sz="2410" kern="0" dirty="0">
                <a:solidFill>
                  <a:srgbClr val="000000"/>
                </a:solidFill>
                <a:latin typeface="Times New Roman" panose="02020603050405020304" pitchFamily="65" charset="-122"/>
                <a:ea typeface="华文细黑" panose="02010600040101010101" pitchFamily="65" charset="-122"/>
              </a:rPr>
              <a:t>平面的第Ⅰ、Ⅳ象限内有一圆心为</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的半圆形匀强</a:t>
            </a:r>
            <a:br>
              <a:rPr lang="zh-CN" altLang="en-US" dirty="0"/>
            </a:br>
            <a:r>
              <a:rPr lang="zh-CN" altLang="en-US" sz="2410" kern="0" dirty="0">
                <a:solidFill>
                  <a:srgbClr val="000000"/>
                </a:solidFill>
                <a:latin typeface="Times New Roman" panose="02020603050405020304" pitchFamily="65" charset="-122"/>
                <a:ea typeface="华文细黑" panose="02010600040101010101" pitchFamily="65" charset="-122"/>
              </a:rPr>
              <a:t>磁场,线状粒子源从</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轴左侧平行于</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轴正方向不断射出质量为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、速度大</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小为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的带正电粒子。磁场的磁感应强度大小为</a:t>
            </a:r>
            <a:r>
              <a:rPr lang="zh-CN" altLang="en-US" sz="3285" kern="0" spc="91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、方向垂直平面</a:t>
            </a:r>
            <a:r>
              <a:rPr lang="zh-CN" altLang="en-US" sz="2410" i="1" kern="0" dirty="0">
                <a:solidFill>
                  <a:srgbClr val="000000"/>
                </a:solidFill>
                <a:latin typeface="Times New Roman" panose="02020603050405020304" pitchFamily="65" charset="-122"/>
                <a:ea typeface="华文细黑" panose="02010600040101010101" pitchFamily="65" charset="-122"/>
              </a:rPr>
              <a:t>xOy</a:t>
            </a:r>
            <a:r>
              <a:rPr lang="zh-CN" altLang="en-US" sz="2410" kern="0" dirty="0">
                <a:solidFill>
                  <a:srgbClr val="000000"/>
                </a:solidFill>
                <a:latin typeface="Times New Roman" panose="02020603050405020304" pitchFamily="65" charset="-122"/>
                <a:ea typeface="华文细黑" panose="02010600040101010101" pitchFamily="65" charset="-122"/>
              </a:rPr>
              <a:t>向里。不考</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虑粒子间的相互作用,不计粒子受到的重力。所有从不同位置进入磁场的粒子中,在磁</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场中运动的时间最长为(　    )</a:t>
            </a:r>
            <a:r>
              <a:rPr lang="zh-CN" altLang="en-US" dirty="0"/>
              <a:t> </a:t>
            </a:r>
          </a:p>
        </p:txBody>
      </p:sp>
      <p:pic>
        <p:nvPicPr>
          <p:cNvPr id="3" name="图片 3" descr="textimage63.jpeg"/>
          <p:cNvPicPr>
            <a:picLocks noChangeAspect="1"/>
          </p:cNvPicPr>
          <p:nvPr/>
        </p:nvPicPr>
        <p:blipFill>
          <a:blip r:embed="rId3" cstate="print"/>
          <a:stretch>
            <a:fillRect/>
          </a:stretch>
        </p:blipFill>
        <p:spPr>
          <a:xfrm>
            <a:off x="9540478" y="2926191"/>
            <a:ext cx="2016224" cy="2875854"/>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726990327"/>
              </p:ext>
            </p:extLst>
          </p:nvPr>
        </p:nvGraphicFramePr>
        <p:xfrm>
          <a:off x="6799140" y="1512018"/>
          <a:ext cx="533399" cy="714374"/>
        </p:xfrm>
        <a:graphic>
          <a:graphicData uri="http://schemas.openxmlformats.org/presentationml/2006/ole">
            <mc:AlternateContent xmlns:mc="http://schemas.openxmlformats.org/markup-compatibility/2006">
              <mc:Choice xmlns:v="urn:schemas-microsoft-com:vml" Requires="v">
                <p:oleObj name="Equation" r:id="rId4" imgW="14020800" imgH="18897600" progId="Equation.DSMT4">
                  <p:embed/>
                </p:oleObj>
              </mc:Choice>
              <mc:Fallback>
                <p:oleObj name="Equation" r:id="rId4" imgW="14020800" imgH="18897600" progId="Equation.DSMT4">
                  <p:embed/>
                  <p:pic>
                    <p:nvPicPr>
                      <p:cNvPr id="0" name="图片 28672"/>
                      <p:cNvPicPr>
                        <a:picLocks noChangeAspect="1"/>
                      </p:cNvPicPr>
                      <p:nvPr/>
                    </p:nvPicPr>
                    <p:blipFill>
                      <a:blip r:embed="rId5"/>
                      <a:stretch>
                        <a:fillRect/>
                      </a:stretch>
                    </p:blipFill>
                    <p:spPr>
                      <a:xfrm>
                        <a:off x="6799140" y="1512018"/>
                        <a:ext cx="533399" cy="714374"/>
                      </a:xfrm>
                      <a:prstGeom prst="rect">
                        <a:avLst/>
                      </a:prstGeom>
                      <a:noFill/>
                      <a:ln w="9525">
                        <a:noFill/>
                      </a:ln>
                    </p:spPr>
                  </p:pic>
                </p:oleObj>
              </mc:Fallback>
            </mc:AlternateContent>
          </a:graphicData>
        </a:graphic>
      </p:graphicFrame>
      <p:sp>
        <p:nvSpPr>
          <p:cNvPr id="6" name="TextBox 2"/>
          <p:cNvSpPr txBox="1"/>
          <p:nvPr/>
        </p:nvSpPr>
        <p:spPr>
          <a:xfrm>
            <a:off x="805422" y="3456234"/>
            <a:ext cx="11831400" cy="7657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3315" kern="0" spc="13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B.</a:t>
            </a:r>
            <a:r>
              <a:rPr lang="zh-CN" altLang="en-US" sz="3315" kern="0" spc="13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C.</a:t>
            </a:r>
            <a:r>
              <a:rPr lang="zh-CN" altLang="en-US" sz="3315" kern="0" spc="5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D.</a:t>
            </a:r>
            <a:r>
              <a:rPr lang="zh-CN" altLang="en-US" sz="3315" kern="0" spc="13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653041618"/>
              </p:ext>
            </p:extLst>
          </p:nvPr>
        </p:nvGraphicFramePr>
        <p:xfrm>
          <a:off x="1102905" y="3555367"/>
          <a:ext cx="438150" cy="723900"/>
        </p:xfrm>
        <a:graphic>
          <a:graphicData uri="http://schemas.openxmlformats.org/presentationml/2006/ole">
            <mc:AlternateContent xmlns:mc="http://schemas.openxmlformats.org/markup-compatibility/2006">
              <mc:Choice xmlns:v="urn:schemas-microsoft-com:vml" Requires="v">
                <p:oleObj name="Equation" r:id="rId6" imgW="11582400" imgH="19202400" progId="Equation.DSMT4">
                  <p:embed/>
                </p:oleObj>
              </mc:Choice>
              <mc:Fallback>
                <p:oleObj name="Equation" r:id="rId6" imgW="11582400" imgH="19202400" progId="Equation.DSMT4">
                  <p:embed/>
                  <p:pic>
                    <p:nvPicPr>
                      <p:cNvPr id="0" name="图片 28673"/>
                      <p:cNvPicPr>
                        <a:picLocks noChangeAspect="1"/>
                      </p:cNvPicPr>
                      <p:nvPr/>
                    </p:nvPicPr>
                    <p:blipFill>
                      <a:blip r:embed="rId7"/>
                      <a:stretch>
                        <a:fillRect/>
                      </a:stretch>
                    </p:blipFill>
                    <p:spPr>
                      <a:xfrm>
                        <a:off x="1102905" y="3555367"/>
                        <a:ext cx="438150"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69243862"/>
              </p:ext>
            </p:extLst>
          </p:nvPr>
        </p:nvGraphicFramePr>
        <p:xfrm>
          <a:off x="3045655" y="3555367"/>
          <a:ext cx="438150" cy="723900"/>
        </p:xfrm>
        <a:graphic>
          <a:graphicData uri="http://schemas.openxmlformats.org/presentationml/2006/ole">
            <mc:AlternateContent xmlns:mc="http://schemas.openxmlformats.org/markup-compatibility/2006">
              <mc:Choice xmlns:v="urn:schemas-microsoft-com:vml" Requires="v">
                <p:oleObj name="Equation" r:id="rId8" imgW="11582400" imgH="19202400" progId="Equation.DSMT4">
                  <p:embed/>
                </p:oleObj>
              </mc:Choice>
              <mc:Fallback>
                <p:oleObj name="Equation" r:id="rId8" imgW="11582400" imgH="19202400" progId="Equation.DSMT4">
                  <p:embed/>
                  <p:pic>
                    <p:nvPicPr>
                      <p:cNvPr id="0" name="图片 28674"/>
                      <p:cNvPicPr>
                        <a:picLocks noChangeAspect="1"/>
                      </p:cNvPicPr>
                      <p:nvPr/>
                    </p:nvPicPr>
                    <p:blipFill>
                      <a:blip r:embed="rId9"/>
                      <a:stretch>
                        <a:fillRect/>
                      </a:stretch>
                    </p:blipFill>
                    <p:spPr>
                      <a:xfrm>
                        <a:off x="3045655" y="3555367"/>
                        <a:ext cx="43815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14767060"/>
              </p:ext>
            </p:extLst>
          </p:nvPr>
        </p:nvGraphicFramePr>
        <p:xfrm>
          <a:off x="4988404" y="3555367"/>
          <a:ext cx="428625" cy="723900"/>
        </p:xfrm>
        <a:graphic>
          <a:graphicData uri="http://schemas.openxmlformats.org/presentationml/2006/ole">
            <mc:AlternateContent xmlns:mc="http://schemas.openxmlformats.org/markup-compatibility/2006">
              <mc:Choice xmlns:v="urn:schemas-microsoft-com:vml" Requires="v">
                <p:oleObj name="Equation" r:id="rId10" imgW="11277600" imgH="19202400" progId="Equation.DSMT4">
                  <p:embed/>
                </p:oleObj>
              </mc:Choice>
              <mc:Fallback>
                <p:oleObj name="Equation" r:id="rId10" imgW="11277600" imgH="19202400" progId="Equation.DSMT4">
                  <p:embed/>
                  <p:pic>
                    <p:nvPicPr>
                      <p:cNvPr id="0" name="图片 28675"/>
                      <p:cNvPicPr>
                        <a:picLocks noChangeAspect="1"/>
                      </p:cNvPicPr>
                      <p:nvPr/>
                    </p:nvPicPr>
                    <p:blipFill>
                      <a:blip r:embed="rId11"/>
                      <a:stretch>
                        <a:fillRect/>
                      </a:stretch>
                    </p:blipFill>
                    <p:spPr>
                      <a:xfrm>
                        <a:off x="4988404" y="3555367"/>
                        <a:ext cx="428625"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8920905"/>
              </p:ext>
            </p:extLst>
          </p:nvPr>
        </p:nvGraphicFramePr>
        <p:xfrm>
          <a:off x="6938513" y="3555367"/>
          <a:ext cx="438149" cy="723899"/>
        </p:xfrm>
        <a:graphic>
          <a:graphicData uri="http://schemas.openxmlformats.org/presentationml/2006/ole">
            <mc:AlternateContent xmlns:mc="http://schemas.openxmlformats.org/markup-compatibility/2006">
              <mc:Choice xmlns:v="urn:schemas-microsoft-com:vml" Requires="v">
                <p:oleObj name="Equation" r:id="rId12" imgW="11582400" imgH="19202400" progId="Equation.DSMT4">
                  <p:embed/>
                </p:oleObj>
              </mc:Choice>
              <mc:Fallback>
                <p:oleObj name="Equation" r:id="rId12" imgW="11582400" imgH="19202400" progId="Equation.DSMT4">
                  <p:embed/>
                  <p:pic>
                    <p:nvPicPr>
                      <p:cNvPr id="0" name="图片 28676"/>
                      <p:cNvPicPr>
                        <a:picLocks noChangeAspect="1"/>
                      </p:cNvPicPr>
                      <p:nvPr/>
                    </p:nvPicPr>
                    <p:blipFill>
                      <a:blip r:embed="rId13"/>
                      <a:stretch>
                        <a:fillRect/>
                      </a:stretch>
                    </p:blipFill>
                    <p:spPr>
                      <a:xfrm>
                        <a:off x="6938513" y="3555367"/>
                        <a:ext cx="438149" cy="723899"/>
                      </a:xfrm>
                      <a:prstGeom prst="rect">
                        <a:avLst/>
                      </a:prstGeom>
                      <a:noFill/>
                      <a:ln w="9525">
                        <a:noFill/>
                      </a:ln>
                    </p:spPr>
                  </p:pic>
                </p:oleObj>
              </mc:Fallback>
            </mc:AlternateContent>
          </a:graphicData>
        </a:graphic>
      </p:graphicFrame>
      <p:sp>
        <p:nvSpPr>
          <p:cNvPr id="11" name="文本框 8"/>
          <p:cNvSpPr txBox="1"/>
          <p:nvPr/>
        </p:nvSpPr>
        <p:spPr>
          <a:xfrm>
            <a:off x="3779838" y="2958604"/>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866058"/>
          </a:xfrm>
          <a:prstGeom prst="rect">
            <a:avLst/>
          </a:prstGeom>
          <a:noFill/>
        </p:spPr>
        <p:txBody>
          <a:bodyPr wrap="square" lIns="0" tIns="0" rIns="0" bIns="0" rtlCol="0">
            <a:spAutoFit/>
          </a:bodyPr>
          <a:lstStyle/>
          <a:p>
            <a:pPr marL="0" indent="0" eaLnBrk="0" latinLnBrk="1" hangingPunct="0">
              <a:lnSpc>
                <a:spcPct val="125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要点1　电流的磁场　磁场的叠加</a:t>
            </a:r>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一、对磁感应强度的理解</a:t>
            </a:r>
            <a:endParaRPr lang="zh-CN" altLang="en-US" b="1"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磁感应强度是矢量,其方向与通电导线所受磁场力的方向垂直。</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FF0000"/>
                </a:solidFill>
                <a:latin typeface="Times New Roman" panose="02020603050405020304" pitchFamily="65" charset="-122"/>
                <a:ea typeface="华文细黑" panose="02010600040101010101" pitchFamily="65" charset="-122"/>
              </a:rPr>
              <a:t>电流元必须垂直于磁场放置,</a:t>
            </a:r>
            <a:r>
              <a:rPr lang="zh-CN" altLang="en-US" sz="2410" i="1" kern="0" dirty="0">
                <a:solidFill>
                  <a:srgbClr val="FF0000"/>
                </a:solidFill>
                <a:latin typeface="Times New Roman" panose="02020603050405020304" pitchFamily="65" charset="-122"/>
                <a:ea typeface="华文细黑" panose="02010600040101010101" pitchFamily="65" charset="-122"/>
              </a:rPr>
              <a:t>B</a:t>
            </a:r>
            <a:r>
              <a:rPr lang="zh-CN" altLang="en-US" sz="2410" kern="0" dirty="0">
                <a:solidFill>
                  <a:srgbClr val="FF0000"/>
                </a:solidFill>
                <a:latin typeface="Times New Roman" panose="02020603050405020304" pitchFamily="65" charset="-122"/>
                <a:ea typeface="华文细黑" panose="02010600040101010101" pitchFamily="65" charset="-122"/>
              </a:rPr>
              <a:t>=</a:t>
            </a:r>
            <a:r>
              <a:rPr lang="zh-CN" altLang="en-US" sz="3090" kern="0" spc="-838" dirty="0">
                <a:solidFill>
                  <a:srgbClr val="FF0000"/>
                </a:solidFill>
                <a:latin typeface="Times New Roman" panose="02020603050405020304" pitchFamily="65" charset="-122"/>
                <a:ea typeface="华文细黑" panose="02010600040101010101" pitchFamily="65" charset="-122"/>
              </a:rPr>
              <a:t> </a:t>
            </a:r>
            <a:r>
              <a:rPr lang="zh-CN" altLang="en-US" sz="2410" kern="0" dirty="0">
                <a:solidFill>
                  <a:srgbClr val="FF0000"/>
                </a:solidFill>
                <a:latin typeface="Times New Roman" panose="02020603050405020304" pitchFamily="65" charset="-122"/>
                <a:ea typeface="华文细黑" panose="02010600040101010101" pitchFamily="65" charset="-122"/>
              </a:rPr>
              <a:t>才成立</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u="sng" kern="0" dirty="0">
                <a:solidFill>
                  <a:srgbClr val="000000"/>
                </a:solidFill>
                <a:latin typeface="Times New Roman" panose="02020603050405020304" pitchFamily="65" charset="-122"/>
                <a:ea typeface="华文细黑" panose="02010600040101010101" pitchFamily="65" charset="-122"/>
              </a:rPr>
              <a:t>磁场中某点的</a:t>
            </a:r>
            <a:r>
              <a:rPr lang="zh-CN" altLang="en-US" sz="2410" u="sng" kern="0" dirty="0">
                <a:solidFill>
                  <a:srgbClr val="FF0000"/>
                </a:solidFill>
                <a:latin typeface="Times New Roman" panose="02020603050405020304" pitchFamily="65" charset="-122"/>
                <a:ea typeface="华文细黑" panose="02010600040101010101" pitchFamily="65" charset="-122"/>
              </a:rPr>
              <a:t>磁感应强度是由磁场本身决定</a:t>
            </a:r>
            <a:r>
              <a:rPr lang="zh-CN" altLang="en-US" sz="2410" u="sng" kern="0" dirty="0">
                <a:solidFill>
                  <a:srgbClr val="000000"/>
                </a:solidFill>
                <a:latin typeface="Times New Roman" panose="02020603050405020304" pitchFamily="65" charset="-122"/>
                <a:ea typeface="华文细黑" panose="02010600040101010101" pitchFamily="65" charset="-122"/>
              </a:rPr>
              <a:t>的,与通电导线所受磁场力的大小及方</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向都无关</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二、磁感线的特点</a:t>
            </a:r>
            <a:endParaRPr lang="zh-CN" altLang="en-US" b="1"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1.方向:</a:t>
            </a:r>
            <a:r>
              <a:rPr lang="zh-CN" altLang="en-US" sz="2410" kern="0" dirty="0">
                <a:solidFill>
                  <a:srgbClr val="000000"/>
                </a:solidFill>
                <a:latin typeface="Times New Roman" panose="02020603050405020304" pitchFamily="65" charset="-122"/>
                <a:ea typeface="华文细黑" panose="02010600040101010101" pitchFamily="65" charset="-122"/>
              </a:rPr>
              <a:t>磁感线上某点的切线方向就是该点的磁场方向。</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809398197"/>
              </p:ext>
            </p:extLst>
          </p:nvPr>
        </p:nvGraphicFramePr>
        <p:xfrm>
          <a:off x="4802262" y="1682925"/>
          <a:ext cx="285750" cy="657224"/>
        </p:xfrm>
        <a:graphic>
          <a:graphicData uri="http://schemas.openxmlformats.org/presentationml/2006/ole">
            <mc:AlternateContent xmlns:mc="http://schemas.openxmlformats.org/markup-compatibility/2006">
              <mc:Choice xmlns:v="urn:schemas-microsoft-com:vml" Requires="v">
                <p:oleObj name="Equation" r:id="rId3" imgW="7620000" imgH="17373600" progId="Equation.DSMT4">
                  <p:embed/>
                </p:oleObj>
              </mc:Choice>
              <mc:Fallback>
                <p:oleObj name="Equation" r:id="rId3" imgW="7620000" imgH="17373600" progId="Equation.DSMT4">
                  <p:embed/>
                  <p:pic>
                    <p:nvPicPr>
                      <p:cNvPr id="0" name="图片 1024"/>
                      <p:cNvPicPr>
                        <a:picLocks noChangeAspect="1"/>
                      </p:cNvPicPr>
                      <p:nvPr/>
                    </p:nvPicPr>
                    <p:blipFill>
                      <a:blip r:embed="rId4"/>
                      <a:stretch>
                        <a:fillRect/>
                      </a:stretch>
                    </p:blipFill>
                    <p:spPr>
                      <a:xfrm>
                        <a:off x="4802262" y="1682925"/>
                        <a:ext cx="285750" cy="657224"/>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4352DC36-CF20-B700-70FB-18D9D9156D6E}"/>
              </a:ext>
            </a:extLst>
          </p:cNvPr>
          <p:cNvSpPr txBox="1"/>
          <p:nvPr/>
        </p:nvSpPr>
        <p:spPr>
          <a:xfrm>
            <a:off x="468000" y="4123841"/>
            <a:ext cx="11831400" cy="2320764"/>
          </a:xfrm>
          <a:prstGeom prst="rect">
            <a:avLst/>
          </a:prstGeom>
          <a:noFill/>
        </p:spPr>
        <p:txBody>
          <a:bodyPr wrap="square" lIns="0" tIns="0" rIns="0" bIns="0" rtlCol="0">
            <a:spAutoFit/>
          </a:bodyPr>
          <a:lstStyle/>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2.强弱:</a:t>
            </a:r>
            <a:r>
              <a:rPr lang="zh-CN" altLang="en-US" sz="2410" kern="0" dirty="0">
                <a:solidFill>
                  <a:srgbClr val="000000"/>
                </a:solidFill>
                <a:latin typeface="Times New Roman" panose="02020603050405020304" pitchFamily="65" charset="-122"/>
                <a:ea typeface="华文细黑" panose="02010600040101010101" pitchFamily="65" charset="-122"/>
              </a:rPr>
              <a:t>磁感线的疏密程度定性地表示磁场的强弱。</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3.闭合曲线:</a:t>
            </a:r>
            <a:r>
              <a:rPr lang="zh-CN" altLang="en-US" sz="2410" kern="0" dirty="0">
                <a:solidFill>
                  <a:srgbClr val="FF0000"/>
                </a:solidFill>
                <a:latin typeface="Times New Roman" panose="02020603050405020304" pitchFamily="65" charset="-122"/>
                <a:ea typeface="华文细黑" panose="02010600040101010101" pitchFamily="65" charset="-122"/>
              </a:rPr>
              <a:t>磁感线是闭合曲线,没有起点和终点</a:t>
            </a:r>
            <a:r>
              <a:rPr lang="zh-CN" altLang="en-US" sz="2410" kern="0" dirty="0">
                <a:solidFill>
                  <a:srgbClr val="000000"/>
                </a:solidFill>
                <a:latin typeface="Times New Roman" panose="02020603050405020304" pitchFamily="65" charset="-122"/>
                <a:ea typeface="华文细黑" panose="02010600040101010101" pitchFamily="65" charset="-122"/>
              </a:rPr>
              <a:t>。在磁体外部,由N极指向S极;在磁体</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内部,由S极指向N极。</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4.不相交:</a:t>
            </a:r>
            <a:r>
              <a:rPr lang="zh-CN" altLang="en-US" sz="2410" kern="0" dirty="0">
                <a:solidFill>
                  <a:srgbClr val="000000"/>
                </a:solidFill>
                <a:latin typeface="Times New Roman" panose="02020603050405020304" pitchFamily="65" charset="-122"/>
                <a:ea typeface="华文细黑" panose="02010600040101010101" pitchFamily="65" charset="-122"/>
              </a:rPr>
              <a:t>同一磁场的磁感线</a:t>
            </a:r>
            <a:r>
              <a:rPr lang="zh-CN" altLang="en-US" sz="2410" u="sng" kern="0" dirty="0">
                <a:solidFill>
                  <a:srgbClr val="000000"/>
                </a:solidFill>
                <a:latin typeface="Times New Roman" panose="02020603050405020304" pitchFamily="65" charset="-122"/>
                <a:ea typeface="华文细黑" panose="02010600040101010101" pitchFamily="65" charset="-122"/>
              </a:rPr>
              <a:t>不中断、不相交、不相切</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5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5.假想线:</a:t>
            </a:r>
            <a:r>
              <a:rPr lang="zh-CN" altLang="en-US" sz="2410" kern="0" dirty="0">
                <a:solidFill>
                  <a:srgbClr val="000000"/>
                </a:solidFill>
                <a:latin typeface="Times New Roman" panose="02020603050405020304" pitchFamily="65" charset="-122"/>
                <a:ea typeface="华文细黑" panose="02010600040101010101" pitchFamily="65" charset="-122"/>
              </a:rPr>
              <a:t>磁感线是假想的曲线,客观上并不存在。</a:t>
            </a:r>
            <a:endParaRPr lang="zh-CN" altLang="en-US" dirty="0"/>
          </a:p>
        </p:txBody>
      </p:sp>
      <p:pic>
        <p:nvPicPr>
          <p:cNvPr id="6" name="图片 5">
            <a:extLst>
              <a:ext uri="{FF2B5EF4-FFF2-40B4-BE49-F238E27FC236}">
                <a16:creationId xmlns:a16="http://schemas.microsoft.com/office/drawing/2014/main" id="{95D820B4-8B95-CC1E-BE43-60E3D9CA65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84494" y="471030"/>
            <a:ext cx="1649146" cy="1713916"/>
          </a:xfrm>
          <a:prstGeom prst="rect">
            <a:avLst/>
          </a:prstGeom>
        </p:spPr>
      </p:pic>
      <p:pic>
        <p:nvPicPr>
          <p:cNvPr id="8" name="图片 7">
            <a:extLst>
              <a:ext uri="{FF2B5EF4-FFF2-40B4-BE49-F238E27FC236}">
                <a16:creationId xmlns:a16="http://schemas.microsoft.com/office/drawing/2014/main" id="{BC2026A2-FA2F-8733-C55C-6364E98723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675299" y="2757052"/>
            <a:ext cx="3024889" cy="18725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7628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粒子在磁场中做匀速圆周运动,有</a:t>
            </a:r>
            <a:r>
              <a:rPr lang="zh-CN" altLang="en-US" sz="2410" i="1" kern="0" dirty="0">
                <a:solidFill>
                  <a:srgbClr val="000000"/>
                </a:solidFill>
                <a:latin typeface="Times New Roman" panose="02020603050405020304" pitchFamily="65" charset="-122"/>
                <a:ea typeface="楷体_GB2312" pitchFamily="65" charset="-122"/>
              </a:rPr>
              <a:t>qv</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220" kern="0" spc="-74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,如图所示,当粒子在磁</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场中的运动轨迹对应的圆心角最大时,粒子在磁场中运动的时间最长,由于sin </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36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,要</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使圆心角</a:t>
            </a:r>
            <a:r>
              <a:rPr lang="zh-CN" altLang="en-US" sz="2410" i="1" kern="0" dirty="0">
                <a:solidFill>
                  <a:srgbClr val="000000"/>
                </a:solidFill>
                <a:latin typeface="Times New Roman" panose="02020603050405020304" pitchFamily="65" charset="-122"/>
                <a:ea typeface="楷体_GB2312" pitchFamily="65" charset="-122"/>
              </a:rPr>
              <a:t>α</a:t>
            </a:r>
            <a:r>
              <a:rPr lang="zh-CN" altLang="en-US" sz="2410" kern="0" dirty="0">
                <a:solidFill>
                  <a:srgbClr val="000000"/>
                </a:solidFill>
                <a:latin typeface="Times New Roman" panose="02020603050405020304" pitchFamily="65" charset="-122"/>
                <a:ea typeface="楷体_GB2312" pitchFamily="65" charset="-122"/>
              </a:rPr>
              <a:t>最大,</a:t>
            </a:r>
            <a:r>
              <a:rPr lang="zh-CN" altLang="en-US" sz="2410" i="1" kern="0" dirty="0">
                <a:solidFill>
                  <a:srgbClr val="000000"/>
                </a:solidFill>
                <a:latin typeface="Times New Roman" panose="02020603050405020304" pitchFamily="65" charset="-122"/>
                <a:ea typeface="楷体_GB2312" pitchFamily="65" charset="-122"/>
              </a:rPr>
              <a:t>FE</a:t>
            </a:r>
            <a:r>
              <a:rPr lang="zh-CN" altLang="en-US" sz="2410" kern="0" dirty="0">
                <a:solidFill>
                  <a:srgbClr val="000000"/>
                </a:solidFill>
                <a:latin typeface="Times New Roman" panose="02020603050405020304" pitchFamily="65" charset="-122"/>
                <a:ea typeface="楷体_GB2312" pitchFamily="65" charset="-122"/>
              </a:rPr>
              <a:t>最长,经分析可知,当粒子从</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轴上的</a:t>
            </a:r>
            <a:r>
              <a:rPr lang="zh-CN" altLang="en-US" sz="2410" i="1" kern="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'点射入、从</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轴上的</a:t>
            </a:r>
            <a:r>
              <a:rPr lang="zh-CN" altLang="en-US" sz="2410" i="1" kern="0" dirty="0">
                <a:solidFill>
                  <a:srgbClr val="000000"/>
                </a:solidFill>
                <a:latin typeface="Times New Roman" panose="02020603050405020304" pitchFamily="65" charset="-122"/>
                <a:ea typeface="楷体_GB2312" pitchFamily="65" charset="-122"/>
              </a:rPr>
              <a:t>E</a:t>
            </a:r>
            <a:r>
              <a:rPr lang="zh-CN" altLang="en-US" sz="2410" kern="0" dirty="0">
                <a:solidFill>
                  <a:srgbClr val="000000"/>
                </a:solidFill>
                <a:latin typeface="Times New Roman" panose="02020603050405020304" pitchFamily="65" charset="-122"/>
                <a:ea typeface="楷体_GB2312" pitchFamily="65" charset="-122"/>
              </a:rPr>
              <a:t>'点射出</a:t>
            </a:r>
            <a:br>
              <a:rPr dirty="0"/>
            </a:br>
            <a:r>
              <a:rPr lang="zh-CN" altLang="en-US" sz="2410" kern="0" dirty="0">
                <a:solidFill>
                  <a:srgbClr val="000000"/>
                </a:solidFill>
                <a:latin typeface="Times New Roman" panose="02020603050405020304" pitchFamily="65" charset="-122"/>
                <a:ea typeface="楷体_GB2312" pitchFamily="65" charset="-122"/>
              </a:rPr>
              <a:t>磁场时,粒子在磁场中运动的时间最长,有sin </a:t>
            </a:r>
            <a:r>
              <a:rPr lang="zh-CN" altLang="en-US" sz="2410" i="1" kern="0" dirty="0">
                <a:solidFill>
                  <a:srgbClr val="000000"/>
                </a:solidFill>
                <a:latin typeface="Times New Roman" panose="02020603050405020304" pitchFamily="65" charset="-122"/>
                <a:ea typeface="楷体_GB2312" pitchFamily="65" charset="-122"/>
              </a:rPr>
              <a:t>α</a:t>
            </a:r>
            <a:r>
              <a:rPr lang="zh-CN" altLang="en-US" sz="1815" kern="0" baseline="-1500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a:t>
            </a:r>
            <a:r>
              <a:rPr lang="zh-CN" altLang="en-US" sz="2830" kern="0" spc="122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α</a:t>
            </a:r>
            <a:r>
              <a:rPr lang="zh-CN" altLang="en-US" sz="1815" kern="0" baseline="-1500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a:t>
            </a:r>
            <a:r>
              <a:rPr lang="zh-CN" altLang="en-US" sz="2830" kern="0" spc="-80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,则</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a:t>
            </a:r>
            <a:r>
              <a:rPr lang="zh-CN" altLang="en-US" sz="4100" kern="0" spc="-102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115" kern="0" spc="93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295"/>
              </a:spcBef>
              <a:buNone/>
            </a:pPr>
            <a:r>
              <a:rPr lang="zh-CN" altLang="en-US" sz="3315" kern="0" spc="5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C正确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625810793"/>
              </p:ext>
            </p:extLst>
          </p:nvPr>
        </p:nvGraphicFramePr>
        <p:xfrm>
          <a:off x="6660158" y="286335"/>
          <a:ext cx="314324" cy="695324"/>
        </p:xfrm>
        <a:graphic>
          <a:graphicData uri="http://schemas.openxmlformats.org/presentationml/2006/ole">
            <mc:AlternateContent xmlns:mc="http://schemas.openxmlformats.org/markup-compatibility/2006">
              <mc:Choice xmlns:v="urn:schemas-microsoft-com:vml" Requires="v">
                <p:oleObj name="Equation" r:id="rId3" imgW="8229600" imgH="18288000" progId="Equation.DSMT4">
                  <p:embed/>
                </p:oleObj>
              </mc:Choice>
              <mc:Fallback>
                <p:oleObj name="Equation" r:id="rId3" imgW="8229600" imgH="18288000" progId="Equation.DSMT4">
                  <p:embed/>
                  <p:pic>
                    <p:nvPicPr>
                      <p:cNvPr id="0" name="图片 29696"/>
                      <p:cNvPicPr>
                        <a:picLocks noChangeAspect="1"/>
                      </p:cNvPicPr>
                      <p:nvPr/>
                    </p:nvPicPr>
                    <p:blipFill>
                      <a:blip r:embed="rId4"/>
                      <a:stretch>
                        <a:fillRect/>
                      </a:stretch>
                    </p:blipFill>
                    <p:spPr>
                      <a:xfrm>
                        <a:off x="6660158" y="286335"/>
                        <a:ext cx="3143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86713415"/>
              </p:ext>
            </p:extLst>
          </p:nvPr>
        </p:nvGraphicFramePr>
        <p:xfrm>
          <a:off x="10873494" y="1040141"/>
          <a:ext cx="438150" cy="657225"/>
        </p:xfrm>
        <a:graphic>
          <a:graphicData uri="http://schemas.openxmlformats.org/presentationml/2006/ole">
            <mc:AlternateContent xmlns:mc="http://schemas.openxmlformats.org/markup-compatibility/2006">
              <mc:Choice xmlns:v="urn:schemas-microsoft-com:vml" Requires="v">
                <p:oleObj name="Equation" r:id="rId5" imgW="11582400" imgH="17373600" progId="Equation.DSMT4">
                  <p:embed/>
                </p:oleObj>
              </mc:Choice>
              <mc:Fallback>
                <p:oleObj name="Equation" r:id="rId5" imgW="11582400" imgH="17373600" progId="Equation.DSMT4">
                  <p:embed/>
                  <p:pic>
                    <p:nvPicPr>
                      <p:cNvPr id="0" name="图片 29697"/>
                      <p:cNvPicPr>
                        <a:picLocks noChangeAspect="1"/>
                      </p:cNvPicPr>
                      <p:nvPr/>
                    </p:nvPicPr>
                    <p:blipFill>
                      <a:blip r:embed="rId6"/>
                      <a:stretch>
                        <a:fillRect/>
                      </a:stretch>
                    </p:blipFill>
                    <p:spPr>
                      <a:xfrm>
                        <a:off x="10873494" y="1040141"/>
                        <a:ext cx="438150"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01087708"/>
              </p:ext>
            </p:extLst>
          </p:nvPr>
        </p:nvGraphicFramePr>
        <p:xfrm>
          <a:off x="6708502" y="2466480"/>
          <a:ext cx="514349" cy="657224"/>
        </p:xfrm>
        <a:graphic>
          <a:graphicData uri="http://schemas.openxmlformats.org/presentationml/2006/ole">
            <mc:AlternateContent xmlns:mc="http://schemas.openxmlformats.org/markup-compatibility/2006">
              <mc:Choice xmlns:v="urn:schemas-microsoft-com:vml" Requires="v">
                <p:oleObj name="Equation" r:id="rId7" imgW="13716000" imgH="17373600" progId="Equation.DSMT4">
                  <p:embed/>
                </p:oleObj>
              </mc:Choice>
              <mc:Fallback>
                <p:oleObj name="Equation" r:id="rId7" imgW="13716000" imgH="17373600" progId="Equation.DSMT4">
                  <p:embed/>
                  <p:pic>
                    <p:nvPicPr>
                      <p:cNvPr id="0" name="图片 29698"/>
                      <p:cNvPicPr>
                        <a:picLocks noChangeAspect="1"/>
                      </p:cNvPicPr>
                      <p:nvPr/>
                    </p:nvPicPr>
                    <p:blipFill>
                      <a:blip r:embed="rId8"/>
                      <a:stretch>
                        <a:fillRect/>
                      </a:stretch>
                    </p:blipFill>
                    <p:spPr>
                      <a:xfrm>
                        <a:off x="6708502" y="2466480"/>
                        <a:ext cx="5143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54410700"/>
              </p:ext>
            </p:extLst>
          </p:nvPr>
        </p:nvGraphicFramePr>
        <p:xfrm>
          <a:off x="8363255" y="2466480"/>
          <a:ext cx="257175" cy="657225"/>
        </p:xfrm>
        <a:graphic>
          <a:graphicData uri="http://schemas.openxmlformats.org/presentationml/2006/ole">
            <mc:AlternateContent xmlns:mc="http://schemas.openxmlformats.org/markup-compatibility/2006">
              <mc:Choice xmlns:v="urn:schemas-microsoft-com:vml" Requires="v">
                <p:oleObj name="Equation" r:id="rId9" imgW="6705600" imgH="17373600" progId="Equation.DSMT4">
                  <p:embed/>
                </p:oleObj>
              </mc:Choice>
              <mc:Fallback>
                <p:oleObj name="Equation" r:id="rId9" imgW="6705600" imgH="17373600" progId="Equation.DSMT4">
                  <p:embed/>
                  <p:pic>
                    <p:nvPicPr>
                      <p:cNvPr id="0" name="图片 29699"/>
                      <p:cNvPicPr>
                        <a:picLocks noChangeAspect="1"/>
                      </p:cNvPicPr>
                      <p:nvPr/>
                    </p:nvPicPr>
                    <p:blipFill>
                      <a:blip r:embed="rId10"/>
                      <a:stretch>
                        <a:fillRect/>
                      </a:stretch>
                    </p:blipFill>
                    <p:spPr>
                      <a:xfrm>
                        <a:off x="8363255" y="2466480"/>
                        <a:ext cx="2571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663054768"/>
              </p:ext>
            </p:extLst>
          </p:nvPr>
        </p:nvGraphicFramePr>
        <p:xfrm>
          <a:off x="9379528" y="2170573"/>
          <a:ext cx="390524" cy="952499"/>
        </p:xfrm>
        <a:graphic>
          <a:graphicData uri="http://schemas.openxmlformats.org/presentationml/2006/ole">
            <mc:AlternateContent xmlns:mc="http://schemas.openxmlformats.org/markup-compatibility/2006">
              <mc:Choice xmlns:v="urn:schemas-microsoft-com:vml" Requires="v">
                <p:oleObj name="Equation" r:id="rId11" imgW="10363200" imgH="25298400" progId="Equation.DSMT4">
                  <p:embed/>
                </p:oleObj>
              </mc:Choice>
              <mc:Fallback>
                <p:oleObj name="Equation" r:id="rId11" imgW="10363200" imgH="25298400" progId="Equation.DSMT4">
                  <p:embed/>
                  <p:pic>
                    <p:nvPicPr>
                      <p:cNvPr id="0" name="图片 29700"/>
                      <p:cNvPicPr>
                        <a:picLocks noChangeAspect="1"/>
                      </p:cNvPicPr>
                      <p:nvPr/>
                    </p:nvPicPr>
                    <p:blipFill>
                      <a:blip r:embed="rId12"/>
                      <a:stretch>
                        <a:fillRect/>
                      </a:stretch>
                    </p:blipFill>
                    <p:spPr>
                      <a:xfrm>
                        <a:off x="9379528" y="2170573"/>
                        <a:ext cx="390524" cy="9524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19019802"/>
              </p:ext>
            </p:extLst>
          </p:nvPr>
        </p:nvGraphicFramePr>
        <p:xfrm>
          <a:off x="9846553" y="2477754"/>
          <a:ext cx="514350" cy="723900"/>
        </p:xfrm>
        <a:graphic>
          <a:graphicData uri="http://schemas.openxmlformats.org/presentationml/2006/ole">
            <mc:AlternateContent xmlns:mc="http://schemas.openxmlformats.org/markup-compatibility/2006">
              <mc:Choice xmlns:v="urn:schemas-microsoft-com:vml" Requires="v">
                <p:oleObj name="Equation" r:id="rId13" imgW="13716000" imgH="19202400" progId="Equation.DSMT4">
                  <p:embed/>
                </p:oleObj>
              </mc:Choice>
              <mc:Fallback>
                <p:oleObj name="Equation" r:id="rId13" imgW="13716000" imgH="19202400" progId="Equation.DSMT4">
                  <p:embed/>
                  <p:pic>
                    <p:nvPicPr>
                      <p:cNvPr id="0" name="图片 29701"/>
                      <p:cNvPicPr>
                        <a:picLocks noChangeAspect="1"/>
                      </p:cNvPicPr>
                      <p:nvPr/>
                    </p:nvPicPr>
                    <p:blipFill>
                      <a:blip r:embed="rId14"/>
                      <a:stretch>
                        <a:fillRect/>
                      </a:stretch>
                    </p:blipFill>
                    <p:spPr>
                      <a:xfrm>
                        <a:off x="9846553" y="2477754"/>
                        <a:ext cx="514350"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080479123"/>
              </p:ext>
            </p:extLst>
          </p:nvPr>
        </p:nvGraphicFramePr>
        <p:xfrm>
          <a:off x="468000" y="3374539"/>
          <a:ext cx="428625" cy="723900"/>
        </p:xfrm>
        <a:graphic>
          <a:graphicData uri="http://schemas.openxmlformats.org/presentationml/2006/ole">
            <mc:AlternateContent xmlns:mc="http://schemas.openxmlformats.org/markup-compatibility/2006">
              <mc:Choice xmlns:v="urn:schemas-microsoft-com:vml" Requires="v">
                <p:oleObj name="Equation" r:id="rId15" imgW="11277600" imgH="19202400" progId="Equation.DSMT4">
                  <p:embed/>
                </p:oleObj>
              </mc:Choice>
              <mc:Fallback>
                <p:oleObj name="Equation" r:id="rId15" imgW="11277600" imgH="19202400" progId="Equation.DSMT4">
                  <p:embed/>
                  <p:pic>
                    <p:nvPicPr>
                      <p:cNvPr id="0" name="图片 29702"/>
                      <p:cNvPicPr>
                        <a:picLocks noChangeAspect="1"/>
                      </p:cNvPicPr>
                      <p:nvPr/>
                    </p:nvPicPr>
                    <p:blipFill>
                      <a:blip r:embed="rId16"/>
                      <a:stretch>
                        <a:fillRect/>
                      </a:stretch>
                    </p:blipFill>
                    <p:spPr>
                      <a:xfrm>
                        <a:off x="468000" y="3374539"/>
                        <a:ext cx="428625" cy="723900"/>
                      </a:xfrm>
                      <a:prstGeom prst="rect">
                        <a:avLst/>
                      </a:prstGeom>
                      <a:noFill/>
                      <a:ln w="9525">
                        <a:noFill/>
                      </a:ln>
                    </p:spPr>
                  </p:pic>
                </p:oleObj>
              </mc:Fallback>
            </mc:AlternateContent>
          </a:graphicData>
        </a:graphic>
      </p:graphicFrame>
      <p:pic>
        <p:nvPicPr>
          <p:cNvPr id="11" name="图片 3" descr="textimage64.jpeg"/>
          <p:cNvPicPr>
            <a:picLocks noChangeAspect="1"/>
          </p:cNvPicPr>
          <p:nvPr/>
        </p:nvPicPr>
        <p:blipFill>
          <a:blip r:embed="rId17" cstate="print"/>
          <a:stretch>
            <a:fillRect/>
          </a:stretch>
        </p:blipFill>
        <p:spPr>
          <a:xfrm>
            <a:off x="4936880" y="3129494"/>
            <a:ext cx="2114524" cy="30259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28198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  </a:t>
            </a:r>
            <a:r>
              <a:rPr lang="zh-CN" altLang="en-US" sz="2410" kern="0" dirty="0">
                <a:solidFill>
                  <a:srgbClr val="000000"/>
                </a:solidFill>
                <a:latin typeface="Times New Roman" panose="02020603050405020304" pitchFamily="65" charset="-122"/>
                <a:ea typeface="华文细黑" panose="02010600040101010101" pitchFamily="65" charset="-122"/>
              </a:rPr>
              <a:t>(多选)如图所示,在</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轴上方存在磁感应强度大小为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、方向垂直于纸面向里的</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匀强磁场。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轴上放置一无限长挡板,挡板上</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两点的坐标分别为</a:t>
            </a:r>
            <a:r>
              <a:rPr lang="zh-CN" altLang="en-US" sz="3235" kern="0" spc="403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3235" kern="0" spc="253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坐标为</a:t>
            </a:r>
            <a:r>
              <a:rPr lang="zh-CN" altLang="en-US" sz="3740" kern="0" spc="390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的</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点存在一粒子源,可以在</a:t>
            </a:r>
            <a:r>
              <a:rPr lang="zh-CN" altLang="en-US" sz="2410" i="1" kern="0" dirty="0">
                <a:solidFill>
                  <a:srgbClr val="000000"/>
                </a:solidFill>
                <a:latin typeface="Times New Roman" panose="02020603050405020304" pitchFamily="65" charset="-122"/>
                <a:ea typeface="华文细黑" panose="02010600040101010101" pitchFamily="65" charset="-122"/>
              </a:rPr>
              <a:t>xOy</a:t>
            </a:r>
            <a:r>
              <a:rPr lang="zh-CN" altLang="en-US" sz="2410" kern="0" dirty="0">
                <a:solidFill>
                  <a:srgbClr val="000000"/>
                </a:solidFill>
                <a:latin typeface="Times New Roman" panose="02020603050405020304" pitchFamily="65" charset="-122"/>
                <a:ea typeface="华文细黑" panose="02010600040101010101" pitchFamily="65" charset="-122"/>
              </a:rPr>
              <a:t>平面内向各个方向均匀发射速率为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、比荷为</a:t>
            </a:r>
            <a:r>
              <a:rPr lang="zh-CN" altLang="en-US" sz="3090" kern="0" spc="-9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的带正电粒子,不计粒子重力及粒子间相互作用。下列说法正确的是(　    ) </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541825297"/>
              </p:ext>
            </p:extLst>
          </p:nvPr>
        </p:nvGraphicFramePr>
        <p:xfrm>
          <a:off x="9396462" y="971997"/>
          <a:ext cx="923924" cy="733424"/>
        </p:xfrm>
        <a:graphic>
          <a:graphicData uri="http://schemas.openxmlformats.org/presentationml/2006/ole">
            <mc:AlternateContent xmlns:mc="http://schemas.openxmlformats.org/markup-compatibility/2006">
              <mc:Choice xmlns:v="urn:schemas-microsoft-com:vml" Requires="v">
                <p:oleObj name="Equation" r:id="rId3" imgW="24384000" imgH="19507200" progId="Equation.DSMT4">
                  <p:embed/>
                </p:oleObj>
              </mc:Choice>
              <mc:Fallback>
                <p:oleObj name="Equation" r:id="rId3" imgW="24384000" imgH="19507200" progId="Equation.DSMT4">
                  <p:embed/>
                  <p:pic>
                    <p:nvPicPr>
                      <p:cNvPr id="0" name="图片 32768"/>
                      <p:cNvPicPr>
                        <a:picLocks noChangeAspect="1"/>
                      </p:cNvPicPr>
                      <p:nvPr/>
                    </p:nvPicPr>
                    <p:blipFill>
                      <a:blip r:embed="rId4"/>
                      <a:stretch>
                        <a:fillRect/>
                      </a:stretch>
                    </p:blipFill>
                    <p:spPr>
                      <a:xfrm>
                        <a:off x="9396462" y="971997"/>
                        <a:ext cx="923924"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924310580"/>
              </p:ext>
            </p:extLst>
          </p:nvPr>
        </p:nvGraphicFramePr>
        <p:xfrm>
          <a:off x="10607253" y="911520"/>
          <a:ext cx="733425" cy="733425"/>
        </p:xfrm>
        <a:graphic>
          <a:graphicData uri="http://schemas.openxmlformats.org/presentationml/2006/ole">
            <mc:AlternateContent xmlns:mc="http://schemas.openxmlformats.org/markup-compatibility/2006">
              <mc:Choice xmlns:v="urn:schemas-microsoft-com:vml" Requires="v">
                <p:oleObj name="Equation" r:id="rId5" imgW="19507200" imgH="19507200" progId="Equation.DSMT4">
                  <p:embed/>
                </p:oleObj>
              </mc:Choice>
              <mc:Fallback>
                <p:oleObj name="Equation" r:id="rId5" imgW="19507200" imgH="19507200" progId="Equation.DSMT4">
                  <p:embed/>
                  <p:pic>
                    <p:nvPicPr>
                      <p:cNvPr id="0" name="图片 32769"/>
                      <p:cNvPicPr>
                        <a:picLocks noChangeAspect="1"/>
                      </p:cNvPicPr>
                      <p:nvPr/>
                    </p:nvPicPr>
                    <p:blipFill>
                      <a:blip r:embed="rId6"/>
                      <a:stretch>
                        <a:fillRect/>
                      </a:stretch>
                    </p:blipFill>
                    <p:spPr>
                      <a:xfrm>
                        <a:off x="10607253" y="911520"/>
                        <a:ext cx="733425"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55026875"/>
              </p:ext>
            </p:extLst>
          </p:nvPr>
        </p:nvGraphicFramePr>
        <p:xfrm>
          <a:off x="1361812" y="1692077"/>
          <a:ext cx="971550" cy="847725"/>
        </p:xfrm>
        <a:graphic>
          <a:graphicData uri="http://schemas.openxmlformats.org/presentationml/2006/ole">
            <mc:AlternateContent xmlns:mc="http://schemas.openxmlformats.org/markup-compatibility/2006">
              <mc:Choice xmlns:v="urn:schemas-microsoft-com:vml" Requires="v">
                <p:oleObj name="Equation" r:id="rId7" imgW="25603200" imgH="22555200" progId="Equation.DSMT4">
                  <p:embed/>
                </p:oleObj>
              </mc:Choice>
              <mc:Fallback>
                <p:oleObj name="Equation" r:id="rId7" imgW="25603200" imgH="22555200" progId="Equation.DSMT4">
                  <p:embed/>
                  <p:pic>
                    <p:nvPicPr>
                      <p:cNvPr id="0" name="图片 32770"/>
                      <p:cNvPicPr>
                        <a:picLocks noChangeAspect="1"/>
                      </p:cNvPicPr>
                      <p:nvPr/>
                    </p:nvPicPr>
                    <p:blipFill>
                      <a:blip r:embed="rId8"/>
                      <a:stretch>
                        <a:fillRect/>
                      </a:stretch>
                    </p:blipFill>
                    <p:spPr>
                      <a:xfrm>
                        <a:off x="1361812" y="1692077"/>
                        <a:ext cx="971550" cy="8477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69221061"/>
              </p:ext>
            </p:extLst>
          </p:nvPr>
        </p:nvGraphicFramePr>
        <p:xfrm>
          <a:off x="776794" y="2539802"/>
          <a:ext cx="276224" cy="657224"/>
        </p:xfrm>
        <a:graphic>
          <a:graphicData uri="http://schemas.openxmlformats.org/presentationml/2006/ole">
            <mc:AlternateContent xmlns:mc="http://schemas.openxmlformats.org/markup-compatibility/2006">
              <mc:Choice xmlns:v="urn:schemas-microsoft-com:vml" Requires="v">
                <p:oleObj name="Equation" r:id="rId9" imgW="7315200" imgH="17373600" progId="Equation.DSMT4">
                  <p:embed/>
                </p:oleObj>
              </mc:Choice>
              <mc:Fallback>
                <p:oleObj name="Equation" r:id="rId9" imgW="7315200" imgH="17373600" progId="Equation.DSMT4">
                  <p:embed/>
                  <p:pic>
                    <p:nvPicPr>
                      <p:cNvPr id="0" name="图片 32771"/>
                      <p:cNvPicPr>
                        <a:picLocks noChangeAspect="1"/>
                      </p:cNvPicPr>
                      <p:nvPr/>
                    </p:nvPicPr>
                    <p:blipFill>
                      <a:blip r:embed="rId10"/>
                      <a:stretch>
                        <a:fillRect/>
                      </a:stretch>
                    </p:blipFill>
                    <p:spPr>
                      <a:xfrm>
                        <a:off x="776794" y="2539802"/>
                        <a:ext cx="276224" cy="657224"/>
                      </a:xfrm>
                      <a:prstGeom prst="rect">
                        <a:avLst/>
                      </a:prstGeom>
                      <a:noFill/>
                      <a:ln w="9525">
                        <a:noFill/>
                      </a:ln>
                    </p:spPr>
                  </p:pic>
                </p:oleObj>
              </mc:Fallback>
            </mc:AlternateContent>
          </a:graphicData>
        </a:graphic>
      </p:graphicFrame>
      <p:pic>
        <p:nvPicPr>
          <p:cNvPr id="8" name="图片 3" descr="textimage67.jpeg"/>
          <p:cNvPicPr>
            <a:picLocks noChangeAspect="1"/>
          </p:cNvPicPr>
          <p:nvPr/>
        </p:nvPicPr>
        <p:blipFill>
          <a:blip r:embed="rId11" cstate="print"/>
          <a:stretch>
            <a:fillRect/>
          </a:stretch>
        </p:blipFill>
        <p:spPr>
          <a:xfrm>
            <a:off x="8460358" y="2988221"/>
            <a:ext cx="3119506" cy="2077385"/>
          </a:xfrm>
          <a:prstGeom prst="rect">
            <a:avLst/>
          </a:prstGeom>
        </p:spPr>
      </p:pic>
      <p:sp>
        <p:nvSpPr>
          <p:cNvPr id="9" name="TextBox 2"/>
          <p:cNvSpPr txBox="1"/>
          <p:nvPr/>
        </p:nvSpPr>
        <p:spPr>
          <a:xfrm>
            <a:off x="805422" y="3132237"/>
            <a:ext cx="11831400" cy="2097947"/>
          </a:xfrm>
          <a:prstGeom prst="rect">
            <a:avLst/>
          </a:prstGeom>
          <a:noFill/>
        </p:spPr>
        <p:txBody>
          <a:bodyPr wrap="square" lIns="0" tIns="0" rIns="0" bIns="0" rtlCol="0">
            <a:spAutoFit/>
          </a:bodyPr>
          <a:lstStyle/>
          <a:p>
            <a:pPr marL="0" indent="0" eaLnBrk="0" latinLnBrk="1" hangingPunct="0">
              <a:lnSpc>
                <a:spcPct val="150000"/>
              </a:lnSpc>
              <a:spcBef>
                <a:spcPts val="30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A.带电粒子在磁场中顺时针运动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28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,则打在挡板上的粒子数占总数的</a:t>
            </a:r>
            <a:r>
              <a:rPr lang="zh-CN" altLang="en-US" sz="3020" kern="0" spc="-1297"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28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,则挡板上有粒子打到的线段长度为</a:t>
            </a:r>
            <a:r>
              <a:rPr lang="zh-CN" altLang="en-US" sz="3285" kern="0" spc="4965"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2589108401"/>
              </p:ext>
            </p:extLst>
          </p:nvPr>
        </p:nvGraphicFramePr>
        <p:xfrm>
          <a:off x="1699234" y="3760113"/>
          <a:ext cx="781050" cy="714375"/>
        </p:xfrm>
        <a:graphic>
          <a:graphicData uri="http://schemas.openxmlformats.org/presentationml/2006/ole">
            <mc:AlternateContent xmlns:mc="http://schemas.openxmlformats.org/markup-compatibility/2006">
              <mc:Choice xmlns:v="urn:schemas-microsoft-com:vml" Requires="v">
                <p:oleObj name="Equation" r:id="rId12" imgW="20726400" imgH="18897600" progId="Equation.DSMT4">
                  <p:embed/>
                </p:oleObj>
              </mc:Choice>
              <mc:Fallback>
                <p:oleObj name="Equation" r:id="rId12" imgW="20726400" imgH="18897600" progId="Equation.DSMT4">
                  <p:embed/>
                  <p:pic>
                    <p:nvPicPr>
                      <p:cNvPr id="0" name="图片 32772"/>
                      <p:cNvPicPr>
                        <a:picLocks noChangeAspect="1"/>
                      </p:cNvPicPr>
                      <p:nvPr/>
                    </p:nvPicPr>
                    <p:blipFill>
                      <a:blip r:embed="rId13"/>
                      <a:stretch>
                        <a:fillRect/>
                      </a:stretch>
                    </p:blipFill>
                    <p:spPr>
                      <a:xfrm>
                        <a:off x="1699234" y="3760113"/>
                        <a:ext cx="78105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764423850"/>
              </p:ext>
            </p:extLst>
          </p:nvPr>
        </p:nvGraphicFramePr>
        <p:xfrm>
          <a:off x="6840784" y="3816036"/>
          <a:ext cx="219075" cy="657225"/>
        </p:xfrm>
        <a:graphic>
          <a:graphicData uri="http://schemas.openxmlformats.org/presentationml/2006/ole">
            <mc:AlternateContent xmlns:mc="http://schemas.openxmlformats.org/markup-compatibility/2006">
              <mc:Choice xmlns:v="urn:schemas-microsoft-com:vml" Requires="v">
                <p:oleObj name="Equation" r:id="rId14" imgW="5791200" imgH="17373600" progId="Equation.DSMT4">
                  <p:embed/>
                </p:oleObj>
              </mc:Choice>
              <mc:Fallback>
                <p:oleObj name="Equation" r:id="rId14" imgW="5791200" imgH="17373600" progId="Equation.DSMT4">
                  <p:embed/>
                  <p:pic>
                    <p:nvPicPr>
                      <p:cNvPr id="0" name="图片 32773"/>
                      <p:cNvPicPr>
                        <a:picLocks noChangeAspect="1"/>
                      </p:cNvPicPr>
                      <p:nvPr/>
                    </p:nvPicPr>
                    <p:blipFill>
                      <a:blip r:embed="rId15"/>
                      <a:stretch>
                        <a:fillRect/>
                      </a:stretch>
                    </p:blipFill>
                    <p:spPr>
                      <a:xfrm>
                        <a:off x="6840784" y="3816036"/>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681547620"/>
              </p:ext>
            </p:extLst>
          </p:nvPr>
        </p:nvGraphicFramePr>
        <p:xfrm>
          <a:off x="1699234" y="4534013"/>
          <a:ext cx="781050" cy="714375"/>
        </p:xfrm>
        <a:graphic>
          <a:graphicData uri="http://schemas.openxmlformats.org/presentationml/2006/ole">
            <mc:AlternateContent xmlns:mc="http://schemas.openxmlformats.org/markup-compatibility/2006">
              <mc:Choice xmlns:v="urn:schemas-microsoft-com:vml" Requires="v">
                <p:oleObj name="Equation" r:id="rId16" imgW="20726400" imgH="18897600" progId="Equation.DSMT4">
                  <p:embed/>
                </p:oleObj>
              </mc:Choice>
              <mc:Fallback>
                <p:oleObj name="Equation" r:id="rId16" imgW="20726400" imgH="18897600" progId="Equation.DSMT4">
                  <p:embed/>
                  <p:pic>
                    <p:nvPicPr>
                      <p:cNvPr id="0" name="图片 32774"/>
                      <p:cNvPicPr>
                        <a:picLocks noChangeAspect="1"/>
                      </p:cNvPicPr>
                      <p:nvPr/>
                    </p:nvPicPr>
                    <p:blipFill>
                      <a:blip r:embed="rId17"/>
                      <a:stretch>
                        <a:fillRect/>
                      </a:stretch>
                    </p:blipFill>
                    <p:spPr>
                      <a:xfrm>
                        <a:off x="1699234" y="4534013"/>
                        <a:ext cx="781050" cy="7143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822316640"/>
              </p:ext>
            </p:extLst>
          </p:nvPr>
        </p:nvGraphicFramePr>
        <p:xfrm>
          <a:off x="7146784" y="4534013"/>
          <a:ext cx="1047749" cy="714375"/>
        </p:xfrm>
        <a:graphic>
          <a:graphicData uri="http://schemas.openxmlformats.org/presentationml/2006/ole">
            <mc:AlternateContent xmlns:mc="http://schemas.openxmlformats.org/markup-compatibility/2006">
              <mc:Choice xmlns:v="urn:schemas-microsoft-com:vml" Requires="v">
                <p:oleObj name="Equation" r:id="rId18" imgW="27736800" imgH="18897600" progId="Equation.DSMT4">
                  <p:embed/>
                </p:oleObj>
              </mc:Choice>
              <mc:Fallback>
                <p:oleObj name="Equation" r:id="rId18" imgW="27736800" imgH="18897600" progId="Equation.DSMT4">
                  <p:embed/>
                  <p:pic>
                    <p:nvPicPr>
                      <p:cNvPr id="0" name="图片 32775"/>
                      <p:cNvPicPr>
                        <a:picLocks noChangeAspect="1"/>
                      </p:cNvPicPr>
                      <p:nvPr/>
                    </p:nvPicPr>
                    <p:blipFill>
                      <a:blip r:embed="rId19"/>
                      <a:stretch>
                        <a:fillRect/>
                      </a:stretch>
                    </p:blipFill>
                    <p:spPr>
                      <a:xfrm>
                        <a:off x="7146784" y="4534013"/>
                        <a:ext cx="1047749" cy="714375"/>
                      </a:xfrm>
                      <a:prstGeom prst="rect">
                        <a:avLst/>
                      </a:prstGeom>
                      <a:noFill/>
                      <a:ln w="9525">
                        <a:noFill/>
                      </a:ln>
                    </p:spPr>
                  </p:pic>
                </p:oleObj>
              </mc:Fallback>
            </mc:AlternateContent>
          </a:graphicData>
        </a:graphic>
      </p:graphicFrame>
      <p:sp>
        <p:nvSpPr>
          <p:cNvPr id="14" name="TextBox 2"/>
          <p:cNvSpPr txBox="1"/>
          <p:nvPr/>
        </p:nvSpPr>
        <p:spPr>
          <a:xfrm>
            <a:off x="805422" y="5305822"/>
            <a:ext cx="11831400" cy="725776"/>
          </a:xfrm>
          <a:prstGeom prst="rect">
            <a:avLst/>
          </a:prstGeom>
          <a:noFill/>
        </p:spPr>
        <p:txBody>
          <a:bodyPr wrap="square" lIns="0" tIns="0" rIns="0" bIns="0" rtlCol="0">
            <a:spAutoFit/>
          </a:bodyPr>
          <a:lstStyle/>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D.若</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145" kern="0" spc="60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,将挡板撤去,则</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之间各处均有粒子通过 </a:t>
            </a:r>
            <a:endParaRPr lang="zh-CN" altLang="en-US" dirty="0"/>
          </a:p>
        </p:txBody>
      </p:sp>
      <p:graphicFrame>
        <p:nvGraphicFramePr>
          <p:cNvPr id="15" name="对象 14"/>
          <p:cNvGraphicFramePr>
            <a:graphicFrameLocks noChangeAspect="1"/>
          </p:cNvGraphicFramePr>
          <p:nvPr>
            <p:extLst>
              <p:ext uri="{D42A27DB-BD31-4B8C-83A1-F6EECF244321}">
                <p14:modId xmlns:p14="http://schemas.microsoft.com/office/powerpoint/2010/main" val="1778186046"/>
              </p:ext>
            </p:extLst>
          </p:nvPr>
        </p:nvGraphicFramePr>
        <p:xfrm>
          <a:off x="1716118" y="5392404"/>
          <a:ext cx="476249" cy="657224"/>
        </p:xfrm>
        <a:graphic>
          <a:graphicData uri="http://schemas.openxmlformats.org/presentationml/2006/ole">
            <mc:AlternateContent xmlns:mc="http://schemas.openxmlformats.org/markup-compatibility/2006">
              <mc:Choice xmlns:v="urn:schemas-microsoft-com:vml" Requires="v">
                <p:oleObj name="Equation" r:id="rId20" imgW="12496800" imgH="17373600" progId="Equation.DSMT4">
                  <p:embed/>
                </p:oleObj>
              </mc:Choice>
              <mc:Fallback>
                <p:oleObj name="Equation" r:id="rId20" imgW="12496800" imgH="17373600" progId="Equation.DSMT4">
                  <p:embed/>
                  <p:pic>
                    <p:nvPicPr>
                      <p:cNvPr id="0" name="图片 32776"/>
                      <p:cNvPicPr>
                        <a:picLocks noChangeAspect="1"/>
                      </p:cNvPicPr>
                      <p:nvPr/>
                    </p:nvPicPr>
                    <p:blipFill>
                      <a:blip r:embed="rId21"/>
                      <a:stretch>
                        <a:fillRect/>
                      </a:stretch>
                    </p:blipFill>
                    <p:spPr>
                      <a:xfrm>
                        <a:off x="1716118" y="5392404"/>
                        <a:ext cx="476249" cy="657224"/>
                      </a:xfrm>
                      <a:prstGeom prst="rect">
                        <a:avLst/>
                      </a:prstGeom>
                      <a:noFill/>
                      <a:ln w="9525">
                        <a:noFill/>
                      </a:ln>
                    </p:spPr>
                  </p:pic>
                </p:oleObj>
              </mc:Fallback>
            </mc:AlternateContent>
          </a:graphicData>
        </a:graphic>
      </p:graphicFrame>
      <p:sp>
        <p:nvSpPr>
          <p:cNvPr id="16" name="文本框 8"/>
          <p:cNvSpPr txBox="1"/>
          <p:nvPr/>
        </p:nvSpPr>
        <p:spPr>
          <a:xfrm>
            <a:off x="10072340" y="2627644"/>
            <a:ext cx="151216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30130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根据左手定则可知带电粒子在磁场中逆时针运动,</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8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,如图甲所示,则打在挡板上的粒子的两个临界状态为①和②,则打在挡板上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的粒子数占总数的</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。挡板上有粒子打到的线段的两个端点对应的临界状态为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图甲中的②和③,对应的长度分别为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060" kern="0" spc="8066"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77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,则挡板上有粒子打到的线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段长度Δ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9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72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可得粒子运动的轨迹半径</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,通</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过</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之间的临界状态为图乙中的④和⑤,可知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QN</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段无粒子通过,</a:t>
            </a:r>
            <a:r>
              <a:rPr lang="zh-CN" altLang="en-US" sz="2410" kern="0" dirty="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314185" y="603773"/>
          <a:ext cx="400050" cy="714375"/>
        </p:xfrm>
        <a:graphic>
          <a:graphicData uri="http://schemas.openxmlformats.org/presentationml/2006/ole">
            <mc:AlternateContent xmlns:mc="http://schemas.openxmlformats.org/markup-compatibility/2006">
              <mc:Choice xmlns:v="urn:schemas-microsoft-com:vml" Requires="v">
                <p:oleObj name="Equation" r:id="rId3" imgW="10668000" imgH="18897600" progId="Equation.DSMT4">
                  <p:embed/>
                </p:oleObj>
              </mc:Choice>
              <mc:Fallback>
                <p:oleObj name="Equation" r:id="rId3" imgW="10668000" imgH="18897600" progId="Equation.DSMT4">
                  <p:embed/>
                  <p:pic>
                    <p:nvPicPr>
                      <p:cNvPr id="0" name="图片 33792"/>
                      <p:cNvPicPr>
                        <a:picLocks noChangeAspect="1"/>
                      </p:cNvPicPr>
                      <p:nvPr/>
                    </p:nvPicPr>
                    <p:blipFill>
                      <a:blip r:embed="rId4"/>
                      <a:stretch>
                        <a:fillRect/>
                      </a:stretch>
                    </p:blipFill>
                    <p:spPr>
                      <a:xfrm>
                        <a:off x="9314185" y="603773"/>
                        <a:ext cx="400050"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097948" y="547963"/>
          <a:ext cx="781049" cy="714374"/>
        </p:xfrm>
        <a:graphic>
          <a:graphicData uri="http://schemas.openxmlformats.org/presentationml/2006/ole">
            <mc:AlternateContent xmlns:mc="http://schemas.openxmlformats.org/markup-compatibility/2006">
              <mc:Choice xmlns:v="urn:schemas-microsoft-com:vml" Requires="v">
                <p:oleObj name="Equation" r:id="rId5" imgW="20726400" imgH="18897600" progId="Equation.DSMT4">
                  <p:embed/>
                </p:oleObj>
              </mc:Choice>
              <mc:Fallback>
                <p:oleObj name="Equation" r:id="rId5" imgW="20726400" imgH="18897600" progId="Equation.DSMT4">
                  <p:embed/>
                  <p:pic>
                    <p:nvPicPr>
                      <p:cNvPr id="0" name="图片 33793"/>
                      <p:cNvPicPr>
                        <a:picLocks noChangeAspect="1"/>
                      </p:cNvPicPr>
                      <p:nvPr/>
                    </p:nvPicPr>
                    <p:blipFill>
                      <a:blip r:embed="rId6"/>
                      <a:stretch>
                        <a:fillRect/>
                      </a:stretch>
                    </p:blipFill>
                    <p:spPr>
                      <a:xfrm>
                        <a:off x="10097948" y="547963"/>
                        <a:ext cx="78104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66701" y="1303862"/>
          <a:ext cx="476249" cy="714374"/>
        </p:xfrm>
        <a:graphic>
          <a:graphicData uri="http://schemas.openxmlformats.org/presentationml/2006/ole">
            <mc:AlternateContent xmlns:mc="http://schemas.openxmlformats.org/markup-compatibility/2006">
              <mc:Choice xmlns:v="urn:schemas-microsoft-com:vml" Requires="v">
                <p:oleObj name="Equation" r:id="rId7" imgW="12496800" imgH="18897600" progId="Equation.DSMT4">
                  <p:embed/>
                </p:oleObj>
              </mc:Choice>
              <mc:Fallback>
                <p:oleObj name="Equation" r:id="rId7" imgW="12496800" imgH="18897600" progId="Equation.DSMT4">
                  <p:embed/>
                  <p:pic>
                    <p:nvPicPr>
                      <p:cNvPr id="0" name="图片 33794"/>
                      <p:cNvPicPr>
                        <a:picLocks noChangeAspect="1"/>
                      </p:cNvPicPr>
                      <p:nvPr/>
                    </p:nvPicPr>
                    <p:blipFill>
                      <a:blip r:embed="rId8"/>
                      <a:stretch>
                        <a:fillRect/>
                      </a:stretch>
                    </p:blipFill>
                    <p:spPr>
                      <a:xfrm>
                        <a:off x="1366701" y="1303862"/>
                        <a:ext cx="476249"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916000" y="2083127"/>
          <a:ext cx="219075" cy="657225"/>
        </p:xfrm>
        <a:graphic>
          <a:graphicData uri="http://schemas.openxmlformats.org/presentationml/2006/ole">
            <mc:AlternateContent xmlns:mc="http://schemas.openxmlformats.org/markup-compatibility/2006">
              <mc:Choice xmlns:v="urn:schemas-microsoft-com:vml" Requires="v">
                <p:oleObj name="Equation" r:id="rId9" imgW="5791200" imgH="17373600" progId="Equation.DSMT4">
                  <p:embed/>
                </p:oleObj>
              </mc:Choice>
              <mc:Fallback>
                <p:oleObj name="Equation" r:id="rId9" imgW="5791200" imgH="17373600" progId="Equation.DSMT4">
                  <p:embed/>
                  <p:pic>
                    <p:nvPicPr>
                      <p:cNvPr id="0" name="图片 33795"/>
                      <p:cNvPicPr>
                        <a:picLocks noChangeAspect="1"/>
                      </p:cNvPicPr>
                      <p:nvPr/>
                    </p:nvPicPr>
                    <p:blipFill>
                      <a:blip r:embed="rId10"/>
                      <a:stretch>
                        <a:fillRect/>
                      </a:stretch>
                    </p:blipFill>
                    <p:spPr>
                      <a:xfrm>
                        <a:off x="2916000" y="2083127"/>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468589" y="2760974"/>
          <a:ext cx="476249" cy="714374"/>
        </p:xfrm>
        <a:graphic>
          <a:graphicData uri="http://schemas.openxmlformats.org/presentationml/2006/ole">
            <mc:AlternateContent xmlns:mc="http://schemas.openxmlformats.org/markup-compatibility/2006">
              <mc:Choice xmlns:v="urn:schemas-microsoft-com:vml" Requires="v">
                <p:oleObj name="Equation" r:id="rId11" imgW="12496800" imgH="18897600" progId="Equation.DSMT4">
                  <p:embed/>
                </p:oleObj>
              </mc:Choice>
              <mc:Fallback>
                <p:oleObj name="Equation" r:id="rId11" imgW="12496800" imgH="18897600" progId="Equation.DSMT4">
                  <p:embed/>
                  <p:pic>
                    <p:nvPicPr>
                      <p:cNvPr id="0" name="图片 33796"/>
                      <p:cNvPicPr>
                        <a:picLocks noChangeAspect="1"/>
                      </p:cNvPicPr>
                      <p:nvPr/>
                    </p:nvPicPr>
                    <p:blipFill>
                      <a:blip r:embed="rId12"/>
                      <a:stretch>
                        <a:fillRect/>
                      </a:stretch>
                    </p:blipFill>
                    <p:spPr>
                      <a:xfrm>
                        <a:off x="5468589" y="2760974"/>
                        <a:ext cx="476249" cy="7143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355429" y="2903105"/>
          <a:ext cx="1285875" cy="447675"/>
        </p:xfrm>
        <a:graphic>
          <a:graphicData uri="http://schemas.openxmlformats.org/presentationml/2006/ole">
            <mc:AlternateContent xmlns:mc="http://schemas.openxmlformats.org/markup-compatibility/2006">
              <mc:Choice xmlns:v="urn:schemas-microsoft-com:vml" Requires="v">
                <p:oleObj name="Equation" r:id="rId13" imgW="34137600" imgH="11887200" progId="Equation.DSMT4">
                  <p:embed/>
                </p:oleObj>
              </mc:Choice>
              <mc:Fallback>
                <p:oleObj name="Equation" r:id="rId13" imgW="34137600" imgH="11887200" progId="Equation.DSMT4">
                  <p:embed/>
                  <p:pic>
                    <p:nvPicPr>
                      <p:cNvPr id="0" name="图片 33797"/>
                      <p:cNvPicPr>
                        <a:picLocks noChangeAspect="1"/>
                      </p:cNvPicPr>
                      <p:nvPr/>
                    </p:nvPicPr>
                    <p:blipFill>
                      <a:blip r:embed="rId14"/>
                      <a:stretch>
                        <a:fillRect/>
                      </a:stretch>
                    </p:blipFill>
                    <p:spPr>
                      <a:xfrm>
                        <a:off x="6355429" y="2903105"/>
                        <a:ext cx="1285875" cy="4476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813877" y="2816896"/>
          <a:ext cx="285750" cy="657224"/>
        </p:xfrm>
        <a:graphic>
          <a:graphicData uri="http://schemas.openxmlformats.org/presentationml/2006/ole">
            <mc:AlternateContent xmlns:mc="http://schemas.openxmlformats.org/markup-compatibility/2006">
              <mc:Choice xmlns:v="urn:schemas-microsoft-com:vml" Requires="v">
                <p:oleObj name="Equation" r:id="rId15" imgW="7620000" imgH="17373600" progId="Equation.DSMT4">
                  <p:embed/>
                </p:oleObj>
              </mc:Choice>
              <mc:Fallback>
                <p:oleObj name="Equation" r:id="rId15" imgW="7620000" imgH="17373600" progId="Equation.DSMT4">
                  <p:embed/>
                  <p:pic>
                    <p:nvPicPr>
                      <p:cNvPr id="0" name="图片 33798"/>
                      <p:cNvPicPr>
                        <a:picLocks noChangeAspect="1"/>
                      </p:cNvPicPr>
                      <p:nvPr/>
                    </p:nvPicPr>
                    <p:blipFill>
                      <a:blip r:embed="rId16"/>
                      <a:stretch>
                        <a:fillRect/>
                      </a:stretch>
                    </p:blipFill>
                    <p:spPr>
                      <a:xfrm>
                        <a:off x="7813877" y="2816896"/>
                        <a:ext cx="285750"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508547" y="3516873"/>
          <a:ext cx="1047750" cy="714375"/>
        </p:xfrm>
        <a:graphic>
          <a:graphicData uri="http://schemas.openxmlformats.org/presentationml/2006/ole">
            <mc:AlternateContent xmlns:mc="http://schemas.openxmlformats.org/markup-compatibility/2006">
              <mc:Choice xmlns:v="urn:schemas-microsoft-com:vml" Requires="v">
                <p:oleObj name="Equation" r:id="rId17" imgW="27736800" imgH="18897600" progId="Equation.DSMT4">
                  <p:embed/>
                </p:oleObj>
              </mc:Choice>
              <mc:Fallback>
                <p:oleObj name="Equation" r:id="rId17" imgW="27736800" imgH="18897600" progId="Equation.DSMT4">
                  <p:embed/>
                  <p:pic>
                    <p:nvPicPr>
                      <p:cNvPr id="0" name="图片 33799"/>
                      <p:cNvPicPr>
                        <a:picLocks noChangeAspect="1"/>
                      </p:cNvPicPr>
                      <p:nvPr/>
                    </p:nvPicPr>
                    <p:blipFill>
                      <a:blip r:embed="rId18"/>
                      <a:stretch>
                        <a:fillRect/>
                      </a:stretch>
                    </p:blipFill>
                    <p:spPr>
                      <a:xfrm>
                        <a:off x="2508547" y="3516873"/>
                        <a:ext cx="1047750"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368110" y="3572796"/>
          <a:ext cx="476249" cy="657224"/>
        </p:xfrm>
        <a:graphic>
          <a:graphicData uri="http://schemas.openxmlformats.org/presentationml/2006/ole">
            <mc:AlternateContent xmlns:mc="http://schemas.openxmlformats.org/markup-compatibility/2006">
              <mc:Choice xmlns:v="urn:schemas-microsoft-com:vml" Requires="v">
                <p:oleObj name="Equation" r:id="rId19" imgW="12496800" imgH="17373600" progId="Equation.DSMT4">
                  <p:embed/>
                </p:oleObj>
              </mc:Choice>
              <mc:Fallback>
                <p:oleObj name="Equation" r:id="rId19" imgW="12496800" imgH="17373600" progId="Equation.DSMT4">
                  <p:embed/>
                  <p:pic>
                    <p:nvPicPr>
                      <p:cNvPr id="0" name="图片 33800"/>
                      <p:cNvPicPr>
                        <a:picLocks noChangeAspect="1"/>
                      </p:cNvPicPr>
                      <p:nvPr/>
                    </p:nvPicPr>
                    <p:blipFill>
                      <a:blip r:embed="rId20"/>
                      <a:stretch>
                        <a:fillRect/>
                      </a:stretch>
                    </p:blipFill>
                    <p:spPr>
                      <a:xfrm>
                        <a:off x="5368110" y="3572796"/>
                        <a:ext cx="476249"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513562" y="3572684"/>
          <a:ext cx="400050" cy="714375"/>
        </p:xfrm>
        <a:graphic>
          <a:graphicData uri="http://schemas.openxmlformats.org/presentationml/2006/ole">
            <mc:AlternateContent xmlns:mc="http://schemas.openxmlformats.org/markup-compatibility/2006">
              <mc:Choice xmlns:v="urn:schemas-microsoft-com:vml" Requires="v">
                <p:oleObj name="Equation" r:id="rId21" imgW="10668000" imgH="18897600" progId="Equation.DSMT4">
                  <p:embed/>
                </p:oleObj>
              </mc:Choice>
              <mc:Fallback>
                <p:oleObj name="Equation" r:id="rId21" imgW="10668000" imgH="18897600" progId="Equation.DSMT4">
                  <p:embed/>
                  <p:pic>
                    <p:nvPicPr>
                      <p:cNvPr id="0" name="图片 33801"/>
                      <p:cNvPicPr>
                        <a:picLocks noChangeAspect="1"/>
                      </p:cNvPicPr>
                      <p:nvPr/>
                    </p:nvPicPr>
                    <p:blipFill>
                      <a:blip r:embed="rId22"/>
                      <a:stretch>
                        <a:fillRect/>
                      </a:stretch>
                    </p:blipFill>
                    <p:spPr>
                      <a:xfrm>
                        <a:off x="6513562" y="3572684"/>
                        <a:ext cx="4000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566314" y="3572796"/>
          <a:ext cx="219075" cy="657225"/>
        </p:xfrm>
        <a:graphic>
          <a:graphicData uri="http://schemas.openxmlformats.org/presentationml/2006/ole">
            <mc:AlternateContent xmlns:mc="http://schemas.openxmlformats.org/markup-compatibility/2006">
              <mc:Choice xmlns:v="urn:schemas-microsoft-com:vml" Requires="v">
                <p:oleObj name="Equation" r:id="rId23" imgW="5791200" imgH="17373600" progId="Equation.DSMT4">
                  <p:embed/>
                </p:oleObj>
              </mc:Choice>
              <mc:Fallback>
                <p:oleObj name="Equation" r:id="rId23" imgW="5791200" imgH="17373600" progId="Equation.DSMT4">
                  <p:embed/>
                  <p:pic>
                    <p:nvPicPr>
                      <p:cNvPr id="0" name="图片 33802"/>
                      <p:cNvPicPr>
                        <a:picLocks noChangeAspect="1"/>
                      </p:cNvPicPr>
                      <p:nvPr/>
                    </p:nvPicPr>
                    <p:blipFill>
                      <a:blip r:embed="rId24"/>
                      <a:stretch>
                        <a:fillRect/>
                      </a:stretch>
                    </p:blipFill>
                    <p:spPr>
                      <a:xfrm>
                        <a:off x="10566314" y="3572796"/>
                        <a:ext cx="219075" cy="657225"/>
                      </a:xfrm>
                      <a:prstGeom prst="rect">
                        <a:avLst/>
                      </a:prstGeom>
                      <a:noFill/>
                      <a:ln w="9525">
                        <a:noFill/>
                      </a:ln>
                    </p:spPr>
                  </p:pic>
                </p:oleObj>
              </mc:Fallback>
            </mc:AlternateContent>
          </a:graphicData>
        </a:graphic>
      </p:graphicFrame>
      <p:pic>
        <p:nvPicPr>
          <p:cNvPr id="15" name="图片 3" descr="textimage68.jpeg"/>
          <p:cNvPicPr>
            <a:picLocks noChangeAspect="1"/>
          </p:cNvPicPr>
          <p:nvPr/>
        </p:nvPicPr>
        <p:blipFill>
          <a:blip r:embed="rId25" cstate="print"/>
          <a:stretch>
            <a:fillRect/>
          </a:stretch>
        </p:blipFill>
        <p:spPr>
          <a:xfrm>
            <a:off x="3226235" y="4644405"/>
            <a:ext cx="2618124" cy="2113540"/>
          </a:xfrm>
          <a:prstGeom prst="rect">
            <a:avLst/>
          </a:prstGeom>
        </p:spPr>
      </p:pic>
      <p:pic>
        <p:nvPicPr>
          <p:cNvPr id="16" name="图片 4" descr="textimage69.jpeg"/>
          <p:cNvPicPr>
            <a:picLocks noChangeAspect="1"/>
          </p:cNvPicPr>
          <p:nvPr/>
        </p:nvPicPr>
        <p:blipFill>
          <a:blip r:embed="rId26" cstate="print"/>
          <a:stretch>
            <a:fillRect/>
          </a:stretch>
        </p:blipFill>
        <p:spPr>
          <a:xfrm>
            <a:off x="6228110" y="4644405"/>
            <a:ext cx="2618124" cy="21135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849259"/>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解决磁场中临界、极值问题的方法技巧</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(1)数学方法和物理方法结合。例如,“旋转圆”模型中粒子速度大小不变,求粒子在磁</a:t>
            </a:r>
            <a:br>
              <a:rPr dirty="0"/>
            </a:br>
            <a:r>
              <a:rPr lang="zh-CN" altLang="en-US" sz="2410" kern="0" dirty="0">
                <a:solidFill>
                  <a:srgbClr val="000000"/>
                </a:solidFill>
                <a:latin typeface="Times New Roman" panose="02020603050405020304" pitchFamily="65" charset="-122"/>
                <a:ea typeface="楷体_GB2312" pitchFamily="65" charset="-122"/>
              </a:rPr>
              <a:t>场中运动的最短时间,可以转换为求最小的弧长,在轨迹为劣弧的情况下,弧长越小则弦</a:t>
            </a:r>
            <a:br>
              <a:rPr dirty="0"/>
            </a:br>
            <a:r>
              <a:rPr lang="zh-CN" altLang="en-US" sz="2410" kern="0" dirty="0">
                <a:solidFill>
                  <a:srgbClr val="000000"/>
                </a:solidFill>
                <a:latin typeface="Times New Roman" panose="02020603050405020304" pitchFamily="65" charset="-122"/>
                <a:ea typeface="楷体_GB2312" pitchFamily="65" charset="-122"/>
              </a:rPr>
              <a:t>长越短,进一步转换为确定最小弦长;“放缩圆”模型中粒子速度方向不变,求粒子在磁</a:t>
            </a:r>
            <a:br>
              <a:rPr dirty="0"/>
            </a:br>
            <a:r>
              <a:rPr lang="zh-CN" altLang="en-US" sz="2410" kern="0" dirty="0">
                <a:solidFill>
                  <a:srgbClr val="000000"/>
                </a:solidFill>
                <a:latin typeface="Times New Roman" panose="02020603050405020304" pitchFamily="65" charset="-122"/>
                <a:ea typeface="楷体_GB2312" pitchFamily="65" charset="-122"/>
              </a:rPr>
              <a:t>场中运动的最短时间,可以转换为求最小的圆心角,圆心角等于弦切角的两倍,所以确定</a:t>
            </a:r>
            <a:br>
              <a:rPr dirty="0"/>
            </a:br>
            <a:r>
              <a:rPr lang="zh-CN" altLang="en-US" sz="2410" kern="0" dirty="0">
                <a:solidFill>
                  <a:srgbClr val="000000"/>
                </a:solidFill>
                <a:latin typeface="Times New Roman" panose="02020603050405020304" pitchFamily="65" charset="-122"/>
                <a:ea typeface="楷体_GB2312" pitchFamily="65" charset="-122"/>
              </a:rPr>
              <a:t>最小的圆心角可以进一步转换为确定最小的弦切角。</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(2)一个“解题流程”突破临界问题</a:t>
            </a:r>
            <a:endParaRPr lang="zh-CN" altLang="en-US" dirty="0"/>
          </a:p>
        </p:txBody>
      </p:sp>
      <p:pic>
        <p:nvPicPr>
          <p:cNvPr id="3" name="图片 3" descr="textimage70.jpeg"/>
          <p:cNvPicPr>
            <a:picLocks noChangeAspect="1"/>
          </p:cNvPicPr>
          <p:nvPr/>
        </p:nvPicPr>
        <p:blipFill>
          <a:blip r:embed="rId3" cstate="print"/>
          <a:stretch>
            <a:fillRect/>
          </a:stretch>
        </p:blipFill>
        <p:spPr>
          <a:xfrm>
            <a:off x="5292006" y="3708301"/>
            <a:ext cx="4606776" cy="1296144"/>
          </a:xfrm>
          <a:prstGeom prst="rect">
            <a:avLst/>
          </a:prstGeom>
        </p:spPr>
      </p:pic>
      <p:sp>
        <p:nvSpPr>
          <p:cNvPr id="4" name="TextBox 2">
            <a:extLst>
              <a:ext uri="{FF2B5EF4-FFF2-40B4-BE49-F238E27FC236}">
                <a16:creationId xmlns:a16="http://schemas.microsoft.com/office/drawing/2014/main" id="{B0A737D8-9BBC-45EA-7319-7ACCB4F7ED3B}"/>
              </a:ext>
            </a:extLst>
          </p:cNvPr>
          <p:cNvSpPr txBox="1"/>
          <p:nvPr/>
        </p:nvSpPr>
        <p:spPr>
          <a:xfrm>
            <a:off x="468000" y="5004445"/>
            <a:ext cx="10800670" cy="1402179"/>
          </a:xfrm>
          <a:prstGeom prst="rect">
            <a:avLst/>
          </a:prstGeom>
          <a:noFill/>
        </p:spPr>
        <p:txBody>
          <a:bodyPr wrap="square" lIns="0" tIns="0" rIns="0" bIns="0" rtlCol="0">
            <a:spAutoFit/>
          </a:bodyPr>
          <a:lstStyle/>
          <a:p>
            <a:pPr marL="0" indent="0" eaLnBrk="0" latinLnBrk="1" hangingPunct="0">
              <a:lnSpc>
                <a:spcPct val="130000"/>
              </a:lnSpc>
              <a:spcBef>
                <a:spcPts val="2350"/>
              </a:spcBef>
              <a:buNone/>
            </a:pPr>
            <a:r>
              <a:rPr lang="zh-CN" altLang="en-US" sz="2410" kern="0" dirty="0">
                <a:solidFill>
                  <a:srgbClr val="000000"/>
                </a:solidFill>
                <a:latin typeface="Times New Roman" panose="02020603050405020304" pitchFamily="65" charset="-122"/>
                <a:ea typeface="楷体_GB2312" pitchFamily="65" charset="-122"/>
              </a:rPr>
              <a:t>(3)从关键词寻找突破口:题干中常用“恰好”“最大”“至少”“不相撞”“不脱离”等词语对临界状态给予暗示,审题时抓住这些特定的词语,挖掘其隐含的规律,找出临界条件。</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381888"/>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00" b="1" dirty="0">
                <a:solidFill>
                  <a:srgbClr val="DE0000"/>
                </a:solidFill>
                <a:latin typeface="微软雅黑" panose="020B0503020204020204" pitchFamily="34" charset="-122"/>
                <a:ea typeface="微软雅黑" panose="020B0503020204020204" pitchFamily="34" charset="-122"/>
              </a:rPr>
              <a:t>题型2　磁聚焦和磁发散模型</a:t>
            </a:r>
          </a:p>
          <a:p>
            <a:pPr eaLnBrk="0" latinLnBrk="1" hangingPunct="0">
              <a:lnSpc>
                <a:spcPct val="130000"/>
              </a:lnSpc>
              <a:spcBef>
                <a:spcPts val="145"/>
              </a:spcBef>
            </a:pPr>
            <a:r>
              <a:rPr lang="zh-CN" altLang="en-US" sz="2400" b="1" kern="0" dirty="0">
                <a:solidFill>
                  <a:srgbClr val="000000"/>
                </a:solidFill>
                <a:latin typeface="Times New Roman" panose="02020603050405020304" pitchFamily="65" charset="-122"/>
                <a:ea typeface="微软雅黑" panose="020B0503020204020204" pitchFamily="34" charset="-122"/>
              </a:rPr>
              <a:t>一、“磁聚焦”模型</a:t>
            </a:r>
            <a:endParaRPr lang="zh-CN" altLang="en-US" sz="2800"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1.现象:</a:t>
            </a:r>
            <a:r>
              <a:rPr lang="zh-CN" altLang="en-US" sz="2410" kern="0" dirty="0">
                <a:solidFill>
                  <a:srgbClr val="000000"/>
                </a:solidFill>
                <a:latin typeface="Times New Roman" panose="02020603050405020304" pitchFamily="65" charset="-122"/>
                <a:ea typeface="华文细黑" panose="02010600040101010101" pitchFamily="65" charset="-122"/>
              </a:rPr>
              <a:t>如图甲所示,大量的</a:t>
            </a:r>
            <a:r>
              <a:rPr lang="zh-CN" altLang="en-US" sz="2410" kern="0" dirty="0">
                <a:solidFill>
                  <a:srgbClr val="FF0000"/>
                </a:solidFill>
                <a:latin typeface="Times New Roman" panose="02020603050405020304" pitchFamily="65" charset="-122"/>
                <a:ea typeface="华文细黑" panose="02010600040101010101" pitchFamily="65" charset="-122"/>
              </a:rPr>
              <a:t>同种</a:t>
            </a:r>
            <a:r>
              <a:rPr lang="zh-CN" altLang="en-US" sz="2410" kern="0" dirty="0">
                <a:solidFill>
                  <a:srgbClr val="000000"/>
                </a:solidFill>
                <a:latin typeface="Times New Roman" panose="02020603050405020304" pitchFamily="65" charset="-122"/>
                <a:ea typeface="华文细黑" panose="02010600040101010101" pitchFamily="65" charset="-122"/>
              </a:rPr>
              <a:t>带正电的</a:t>
            </a:r>
            <a:r>
              <a:rPr lang="zh-CN" altLang="en-US" sz="2410" kern="0" dirty="0">
                <a:solidFill>
                  <a:srgbClr val="FF0000"/>
                </a:solidFill>
                <a:latin typeface="Times New Roman" panose="02020603050405020304" pitchFamily="65" charset="-122"/>
                <a:ea typeface="华文细黑" panose="02010600040101010101" pitchFamily="65" charset="-122"/>
              </a:rPr>
              <a:t>粒子</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FF0000"/>
                </a:solidFill>
                <a:latin typeface="Times New Roman" panose="02020603050405020304" pitchFamily="65" charset="-122"/>
                <a:ea typeface="华文细黑" panose="02010600040101010101" pitchFamily="65" charset="-122"/>
              </a:rPr>
              <a:t>速度大小相同</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FF0000"/>
                </a:solidFill>
                <a:latin typeface="Times New Roman" panose="02020603050405020304" pitchFamily="65" charset="-122"/>
                <a:ea typeface="华文细黑" panose="02010600040101010101" pitchFamily="65" charset="-122"/>
              </a:rPr>
              <a:t>平行入射到圆形磁场</a:t>
            </a:r>
            <a:r>
              <a:rPr lang="zh-CN" altLang="en-US" sz="2410" kern="0" dirty="0">
                <a:solidFill>
                  <a:srgbClr val="000000"/>
                </a:solidFill>
                <a:latin typeface="Times New Roman" panose="02020603050405020304" pitchFamily="65" charset="-122"/>
                <a:ea typeface="华文细黑" panose="02010600040101010101" pitchFamily="65" charset="-122"/>
              </a:rPr>
              <a:t>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域,</a:t>
            </a:r>
            <a:r>
              <a:rPr lang="zh-CN" altLang="en-US" sz="2410" u="sng" kern="0" dirty="0">
                <a:solidFill>
                  <a:srgbClr val="000000"/>
                </a:solidFill>
                <a:latin typeface="Times New Roman" panose="02020603050405020304" pitchFamily="65" charset="-122"/>
                <a:ea typeface="华文细黑" panose="02010600040101010101" pitchFamily="65" charset="-122"/>
              </a:rPr>
              <a:t>如果</a:t>
            </a:r>
            <a:r>
              <a:rPr lang="zh-CN" altLang="en-US" sz="2410" u="sng" kern="0" dirty="0">
                <a:solidFill>
                  <a:srgbClr val="FF0000"/>
                </a:solidFill>
                <a:latin typeface="Times New Roman" panose="02020603050405020304" pitchFamily="65" charset="-122"/>
                <a:ea typeface="华文细黑" panose="02010600040101010101" pitchFamily="65" charset="-122"/>
              </a:rPr>
              <a:t>轨迹圆半径与磁场圆半径相等</a:t>
            </a:r>
            <a:r>
              <a:rPr lang="zh-CN" altLang="en-US" sz="2410" u="sng" kern="0" dirty="0">
                <a:solidFill>
                  <a:srgbClr val="000000"/>
                </a:solidFill>
                <a:latin typeface="Times New Roman" panose="02020603050405020304" pitchFamily="65" charset="-122"/>
                <a:ea typeface="华文细黑" panose="02010600040101010101" pitchFamily="65" charset="-122"/>
              </a:rPr>
              <a:t>,则所有的带电粒子将从磁场圆的最低点</a:t>
            </a:r>
            <a:r>
              <a:rPr lang="zh-CN" altLang="en-US" sz="2410" i="1" u="sng" kern="0" dirty="0">
                <a:solidFill>
                  <a:srgbClr val="000000"/>
                </a:solidFill>
                <a:latin typeface="Times New Roman" panose="02020603050405020304" pitchFamily="65" charset="-122"/>
                <a:ea typeface="华文细黑" panose="02010600040101010101" pitchFamily="65" charset="-122"/>
              </a:rPr>
              <a:t>B</a:t>
            </a:r>
            <a:r>
              <a:rPr lang="zh-CN" altLang="en-US" sz="2410" u="sng" kern="0" dirty="0">
                <a:solidFill>
                  <a:srgbClr val="000000"/>
                </a:solidFill>
                <a:latin typeface="Times New Roman" panose="02020603050405020304" pitchFamily="65" charset="-122"/>
                <a:ea typeface="华文细黑" panose="02010600040101010101" pitchFamily="65" charset="-122"/>
              </a:rPr>
              <a:t>射出</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2.条件:</a:t>
            </a:r>
            <a:r>
              <a:rPr lang="zh-CN" altLang="en-US" sz="2410" kern="0" dirty="0">
                <a:solidFill>
                  <a:srgbClr val="000000"/>
                </a:solidFill>
                <a:latin typeface="Times New Roman" panose="02020603050405020304" pitchFamily="65" charset="-122"/>
                <a:ea typeface="华文细黑" panose="02010600040101010101" pitchFamily="65" charset="-122"/>
              </a:rPr>
              <a:t>轨迹圆半径等于磁场圆半径。</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3.证明:</a:t>
            </a:r>
            <a:r>
              <a:rPr lang="zh-CN" altLang="en-US" sz="2410" kern="0" dirty="0">
                <a:solidFill>
                  <a:srgbClr val="000000"/>
                </a:solidFill>
                <a:latin typeface="Times New Roman" panose="02020603050405020304" pitchFamily="65" charset="-122"/>
                <a:ea typeface="华文细黑" panose="02010600040101010101" pitchFamily="65" charset="-122"/>
              </a:rPr>
              <a:t>四边形</a:t>
            </a:r>
            <a:r>
              <a:rPr lang="zh-CN" altLang="en-US" sz="2410" i="1" kern="0" dirty="0">
                <a:solidFill>
                  <a:srgbClr val="000000"/>
                </a:solidFill>
                <a:latin typeface="Times New Roman" panose="02020603050405020304" pitchFamily="65" charset="-122"/>
                <a:ea typeface="华文细黑" panose="02010600040101010101" pitchFamily="65" charset="-122"/>
              </a:rPr>
              <a:t>OAO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为菱形,必是平行四边形,对边平行,</a:t>
            </a:r>
            <a:r>
              <a:rPr lang="zh-CN" altLang="en-US" sz="2410" i="1" kern="0" dirty="0">
                <a:solidFill>
                  <a:srgbClr val="000000"/>
                </a:solidFill>
                <a:latin typeface="Times New Roman" panose="02020603050405020304" pitchFamily="65" charset="-122"/>
                <a:ea typeface="华文细黑" panose="02010600040101010101" pitchFamily="65" charset="-122"/>
              </a:rPr>
              <a:t>OB</a:t>
            </a:r>
            <a:r>
              <a:rPr lang="zh-CN" altLang="en-US" sz="2410" kern="0" dirty="0">
                <a:solidFill>
                  <a:srgbClr val="000000"/>
                </a:solidFill>
                <a:latin typeface="Times New Roman" panose="02020603050405020304" pitchFamily="65" charset="-122"/>
                <a:ea typeface="华文细黑" panose="02010600040101010101" pitchFamily="65" charset="-122"/>
              </a:rPr>
              <a:t>必平行于</a:t>
            </a:r>
            <a:r>
              <a:rPr lang="zh-CN" altLang="en-US" sz="2410" i="1" kern="0" dirty="0">
                <a:solidFill>
                  <a:srgbClr val="000000"/>
                </a:solidFill>
                <a:latin typeface="Times New Roman" panose="02020603050405020304" pitchFamily="65" charset="-122"/>
                <a:ea typeface="华文细黑" panose="02010600040101010101" pitchFamily="65" charset="-122"/>
              </a:rPr>
              <a:t>AO</a:t>
            </a:r>
            <a:r>
              <a:rPr lang="zh-CN" altLang="en-US" sz="2410" kern="0" dirty="0">
                <a:solidFill>
                  <a:srgbClr val="000000"/>
                </a:solidFill>
                <a:latin typeface="Times New Roman" panose="02020603050405020304" pitchFamily="65" charset="-122"/>
                <a:ea typeface="华文细黑" panose="02010600040101010101" pitchFamily="65" charset="-122"/>
              </a:rPr>
              <a:t>'(即竖直方向),</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可知从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点进入磁场的带电粒子必然经过</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点。</a:t>
            </a:r>
            <a:endParaRPr lang="zh-CN" altLang="en-US" dirty="0"/>
          </a:p>
        </p:txBody>
      </p:sp>
      <p:pic>
        <p:nvPicPr>
          <p:cNvPr id="3" name="图片 3" descr="textimage71.jpeg"/>
          <p:cNvPicPr>
            <a:picLocks noChangeAspect="1"/>
          </p:cNvPicPr>
          <p:nvPr/>
        </p:nvPicPr>
        <p:blipFill>
          <a:blip r:embed="rId3" cstate="print"/>
          <a:stretch>
            <a:fillRect/>
          </a:stretch>
        </p:blipFill>
        <p:spPr>
          <a:xfrm>
            <a:off x="7092206" y="3420269"/>
            <a:ext cx="2328973" cy="285589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14715"/>
            <a:ext cx="11831400" cy="1926681"/>
          </a:xfrm>
          <a:prstGeom prst="rect">
            <a:avLst/>
          </a:prstGeom>
          <a:noFill/>
        </p:spPr>
        <p:txBody>
          <a:bodyPr wrap="square" lIns="0" tIns="0" rIns="0" bIns="0" rtlCol="0">
            <a:spAutoFit/>
          </a:bodyPr>
          <a:lstStyle/>
          <a:p>
            <a:pPr marL="0" indent="0" eaLnBrk="0" latinLnBrk="1" hangingPunct="0">
              <a:lnSpc>
                <a:spcPct val="130000"/>
              </a:lnSpc>
              <a:spcBef>
                <a:spcPts val="286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二、“磁发散”模型</a:t>
            </a:r>
            <a:endParaRPr lang="zh-CN" altLang="en-US"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1.现象:</a:t>
            </a:r>
            <a:r>
              <a:rPr lang="zh-CN" altLang="en-US" sz="2410" kern="0" dirty="0">
                <a:solidFill>
                  <a:srgbClr val="000000"/>
                </a:solidFill>
                <a:latin typeface="Times New Roman" panose="02020603050405020304" pitchFamily="65" charset="-122"/>
                <a:ea typeface="华文细黑" panose="02010600040101010101" pitchFamily="65" charset="-122"/>
              </a:rPr>
              <a:t>如图乙所示,大量的</a:t>
            </a:r>
            <a:r>
              <a:rPr lang="zh-CN" altLang="en-US" sz="2410" kern="0" dirty="0">
                <a:solidFill>
                  <a:srgbClr val="FF0000"/>
                </a:solidFill>
                <a:latin typeface="Times New Roman" panose="02020603050405020304" pitchFamily="65" charset="-122"/>
                <a:ea typeface="华文细黑" panose="02010600040101010101" pitchFamily="65" charset="-122"/>
              </a:rPr>
              <a:t>同种</a:t>
            </a:r>
            <a:r>
              <a:rPr lang="zh-CN" altLang="en-US" sz="2410" kern="0" dirty="0">
                <a:solidFill>
                  <a:srgbClr val="000000"/>
                </a:solidFill>
                <a:latin typeface="Times New Roman" panose="02020603050405020304" pitchFamily="65" charset="-122"/>
                <a:ea typeface="华文细黑" panose="02010600040101010101" pitchFamily="65" charset="-122"/>
              </a:rPr>
              <a:t>带正电的</a:t>
            </a:r>
            <a:r>
              <a:rPr lang="zh-CN" altLang="en-US" sz="2410" kern="0" dirty="0">
                <a:solidFill>
                  <a:srgbClr val="FF0000"/>
                </a:solidFill>
                <a:latin typeface="Times New Roman" panose="02020603050405020304" pitchFamily="65" charset="-122"/>
                <a:ea typeface="华文细黑" panose="02010600040101010101" pitchFamily="65" charset="-122"/>
              </a:rPr>
              <a:t>粒</a:t>
            </a:r>
            <a:r>
              <a:rPr lang="zh-CN" altLang="en-US" sz="2410" kern="0" dirty="0">
                <a:solidFill>
                  <a:srgbClr val="000000"/>
                </a:solidFill>
                <a:latin typeface="Times New Roman" panose="02020603050405020304" pitchFamily="65" charset="-122"/>
                <a:ea typeface="华文细黑" panose="02010600040101010101" pitchFamily="65" charset="-122"/>
              </a:rPr>
              <a:t>子,从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a:t>
            </a:r>
            <a:r>
              <a:rPr lang="zh-CN" altLang="en-US" sz="2410" kern="0" dirty="0">
                <a:solidFill>
                  <a:srgbClr val="FF0000"/>
                </a:solidFill>
                <a:latin typeface="Times New Roman" panose="02020603050405020304" pitchFamily="65" charset="-122"/>
                <a:ea typeface="华文细黑" panose="02010600040101010101" pitchFamily="65" charset="-122"/>
              </a:rPr>
              <a:t>以大小相等的速度沿不同方向射入</a:t>
            </a:r>
            <a:endParaRPr lang="en-US" altLang="zh-CN" sz="2410" kern="0" dirty="0">
              <a:solidFill>
                <a:srgbClr val="FF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FF0000"/>
                </a:solidFill>
                <a:latin typeface="Times New Roman" panose="02020603050405020304" pitchFamily="65" charset="-122"/>
                <a:ea typeface="华文细黑" panose="02010600040101010101" pitchFamily="65" charset="-122"/>
              </a:rPr>
              <a:t>有界磁场</a:t>
            </a:r>
            <a:r>
              <a:rPr lang="zh-CN" altLang="en-US" sz="2410" kern="0" dirty="0">
                <a:solidFill>
                  <a:srgbClr val="000000"/>
                </a:solidFill>
                <a:latin typeface="Times New Roman" panose="02020603050405020304" pitchFamily="65" charset="-122"/>
                <a:ea typeface="华文细黑" panose="02010600040101010101" pitchFamily="65" charset="-122"/>
              </a:rPr>
              <a:t>,如果</a:t>
            </a:r>
            <a:r>
              <a:rPr lang="zh-CN" altLang="en-US" sz="2410" kern="0" dirty="0">
                <a:solidFill>
                  <a:srgbClr val="FF0000"/>
                </a:solidFill>
                <a:latin typeface="Times New Roman" panose="02020603050405020304" pitchFamily="65" charset="-122"/>
                <a:ea typeface="华文细黑" panose="02010600040101010101" pitchFamily="65" charset="-122"/>
              </a:rPr>
              <a:t>轨迹圆半径与磁场圆半径相等</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kern="0" dirty="0">
                <a:solidFill>
                  <a:srgbClr val="FF0000"/>
                </a:solidFill>
                <a:latin typeface="Times New Roman" panose="02020603050405020304" pitchFamily="65" charset="-122"/>
                <a:ea typeface="华文细黑" panose="02010600040101010101" pitchFamily="65" charset="-122"/>
              </a:rPr>
              <a:t>所有粒子射出磁场时的速度方向平行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2.条件:</a:t>
            </a:r>
            <a:r>
              <a:rPr lang="zh-CN" altLang="en-US" sz="2410" kern="0" dirty="0">
                <a:solidFill>
                  <a:srgbClr val="FF0000"/>
                </a:solidFill>
                <a:latin typeface="Times New Roman" panose="02020603050405020304" pitchFamily="65" charset="-122"/>
                <a:ea typeface="华文细黑" panose="02010600040101010101" pitchFamily="65" charset="-122"/>
              </a:rPr>
              <a:t>轨迹圆半径等于磁场圆半径</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5" name="TextBox 2"/>
          <p:cNvSpPr txBox="1"/>
          <p:nvPr/>
        </p:nvSpPr>
        <p:spPr>
          <a:xfrm>
            <a:off x="384418" y="2264925"/>
            <a:ext cx="11831400" cy="923971"/>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3.证明:</a:t>
            </a:r>
            <a:r>
              <a:rPr lang="zh-CN" altLang="en-US" sz="2410" kern="0" dirty="0">
                <a:solidFill>
                  <a:srgbClr val="000000"/>
                </a:solidFill>
                <a:latin typeface="Times New Roman" panose="02020603050405020304" pitchFamily="65" charset="-122"/>
                <a:ea typeface="华文细黑" panose="02010600040101010101" pitchFamily="65" charset="-122"/>
              </a:rPr>
              <a:t>所有粒子运动轨迹的圆心与磁场圆的圆心</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、入射点、出射点的连线均为菱</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形,也是平行四边形,</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均平行于</a:t>
            </a:r>
            <a:r>
              <a:rPr lang="zh-CN" altLang="en-US" sz="2410" i="1" kern="0" dirty="0">
                <a:solidFill>
                  <a:srgbClr val="000000"/>
                </a:solidFill>
                <a:latin typeface="Times New Roman" panose="02020603050405020304" pitchFamily="65" charset="-122"/>
                <a:ea typeface="华文细黑" panose="02010600040101010101" pitchFamily="65" charset="-122"/>
              </a:rPr>
              <a:t>PO</a:t>
            </a:r>
            <a:r>
              <a:rPr lang="zh-CN" altLang="en-US" sz="2410" kern="0" dirty="0">
                <a:solidFill>
                  <a:srgbClr val="000000"/>
                </a:solidFill>
                <a:latin typeface="Times New Roman" panose="02020603050405020304" pitchFamily="65" charset="-122"/>
                <a:ea typeface="华文细黑" panose="02010600040101010101" pitchFamily="65" charset="-122"/>
              </a:rPr>
              <a:t>,即出射速度方向相同(水平方向)。</a:t>
            </a:r>
            <a:endParaRPr lang="zh-CN" altLang="en-US" dirty="0"/>
          </a:p>
        </p:txBody>
      </p:sp>
      <p:pic>
        <p:nvPicPr>
          <p:cNvPr id="4" name="图片 4" descr="textimage72.jpeg"/>
          <p:cNvPicPr>
            <a:picLocks noChangeAspect="1"/>
          </p:cNvPicPr>
          <p:nvPr/>
        </p:nvPicPr>
        <p:blipFill>
          <a:blip r:embed="rId3" cstate="print"/>
          <a:stretch>
            <a:fillRect/>
          </a:stretch>
        </p:blipFill>
        <p:spPr>
          <a:xfrm>
            <a:off x="4859957" y="3212425"/>
            <a:ext cx="2866261" cy="331339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3084371"/>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   </a:t>
            </a:r>
            <a:r>
              <a:rPr lang="zh-CN" altLang="en-US" sz="2410" kern="0" dirty="0">
                <a:solidFill>
                  <a:srgbClr val="000000"/>
                </a:solidFill>
                <a:latin typeface="Times New Roman" panose="02020603050405020304" pitchFamily="65" charset="-122"/>
                <a:ea typeface="华文细黑" panose="02010600040101010101" pitchFamily="65" charset="-122"/>
              </a:rPr>
              <a:t>   (多选)利用磁聚焦和磁控束可以改变一束平行带电粒子的宽度,人们把此原理</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运用到薄膜材料制备上,使芯片技术得到飞速发展。如图所示,宽度为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的带正电粒子</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流水平向右射入半径为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的圆形匀强磁场区域,磁感应强度大小为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,这些带电粒子都</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将从磁场圆上</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点进入正方形区域,正方形过</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点的一边与半径为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的磁场圆相切。在</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正方形区域内存在一个面积最小的匀强磁场区域,使会聚到</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点的粒子经过该磁场区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域后宽度变为2</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,且粒子仍沿水平向右射出,不考虑粒子间的相互作用及粒子的重力。</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TextBox 2">
            <a:extLst>
              <a:ext uri="{FF2B5EF4-FFF2-40B4-BE49-F238E27FC236}">
                <a16:creationId xmlns:a16="http://schemas.microsoft.com/office/drawing/2014/main" id="{F1492BAF-F537-7064-35AD-DA65BC151ABE}"/>
              </a:ext>
            </a:extLst>
          </p:cNvPr>
          <p:cNvSpPr txBox="1"/>
          <p:nvPr/>
        </p:nvSpPr>
        <p:spPr>
          <a:xfrm>
            <a:off x="468000" y="83493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9225" kern="0" spc="9522"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45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A.正方形区域中匀强磁场的磁感应强度大小为2</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,方向垂直纸面向里</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B.正方形区域中匀强磁场的磁感应强度大小为</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,方向垂直纸面向里</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C.正方形区域中匀强磁场的最小面积为2(π-2)</a:t>
            </a:r>
            <a:r>
              <a:rPr lang="zh-CN" altLang="en-US" sz="2140" kern="0" spc="-117"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D.正方形区域中匀强磁场的最小面积为</a:t>
            </a:r>
            <a:r>
              <a:rPr lang="zh-CN" altLang="en-US" sz="3090" kern="0" spc="1936" dirty="0">
                <a:solidFill>
                  <a:srgbClr val="000000"/>
                </a:solidFill>
                <a:latin typeface="Times New Roman" panose="02020603050405020304" pitchFamily="65" charset="-122"/>
                <a:ea typeface="华文细黑" panose="02010600040101010101" pitchFamily="65" charset="-122"/>
              </a:rPr>
              <a:t> </a:t>
            </a:r>
            <a:r>
              <a:rPr lang="zh-CN" altLang="en-US" sz="1790" kern="0" spc="2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4" name="图片 3" descr="textimage73.jpeg">
            <a:extLst>
              <a:ext uri="{FF2B5EF4-FFF2-40B4-BE49-F238E27FC236}">
                <a16:creationId xmlns:a16="http://schemas.microsoft.com/office/drawing/2014/main" id="{BCE90B16-1E25-FC07-79DA-0BFC18DEFCB8}"/>
              </a:ext>
            </a:extLst>
          </p:cNvPr>
          <p:cNvPicPr>
            <a:picLocks noChangeAspect="1"/>
          </p:cNvPicPr>
          <p:nvPr/>
        </p:nvPicPr>
        <p:blipFill>
          <a:blip r:embed="rId3" cstate="print"/>
          <a:stretch>
            <a:fillRect/>
          </a:stretch>
        </p:blipFill>
        <p:spPr>
          <a:xfrm>
            <a:off x="7812286" y="4439902"/>
            <a:ext cx="2160240" cy="2220727"/>
          </a:xfrm>
          <a:prstGeom prst="rect">
            <a:avLst/>
          </a:prstGeom>
        </p:spPr>
      </p:pic>
      <p:graphicFrame>
        <p:nvGraphicFramePr>
          <p:cNvPr id="5" name="对象 4">
            <a:extLst>
              <a:ext uri="{FF2B5EF4-FFF2-40B4-BE49-F238E27FC236}">
                <a16:creationId xmlns:a16="http://schemas.microsoft.com/office/drawing/2014/main" id="{06B00D6E-468A-343F-DD6C-52AB499CFF0F}"/>
              </a:ext>
            </a:extLst>
          </p:cNvPr>
          <p:cNvGraphicFramePr>
            <a:graphicFrameLocks noChangeAspect="1"/>
          </p:cNvGraphicFramePr>
          <p:nvPr>
            <p:extLst>
              <p:ext uri="{D42A27DB-BD31-4B8C-83A1-F6EECF244321}">
                <p14:modId xmlns:p14="http://schemas.microsoft.com/office/powerpoint/2010/main" val="843517162"/>
              </p:ext>
            </p:extLst>
          </p:nvPr>
        </p:nvGraphicFramePr>
        <p:xfrm>
          <a:off x="6562599" y="3930239"/>
          <a:ext cx="219075" cy="657225"/>
        </p:xfrm>
        <a:graphic>
          <a:graphicData uri="http://schemas.openxmlformats.org/presentationml/2006/ole">
            <mc:AlternateContent xmlns:mc="http://schemas.openxmlformats.org/markup-compatibility/2006">
              <mc:Choice xmlns:v="urn:schemas-microsoft-com:vml" Requires="v">
                <p:oleObj name="Equation" r:id="rId4" imgW="5791200" imgH="17373600" progId="Equation.DSMT4">
                  <p:embed/>
                </p:oleObj>
              </mc:Choice>
              <mc:Fallback>
                <p:oleObj name="Equation" r:id="rId4" imgW="5791200" imgH="17373600" progId="Equation.DSMT4">
                  <p:embed/>
                  <p:pic>
                    <p:nvPicPr>
                      <p:cNvPr id="5" name="对象 4"/>
                      <p:cNvPicPr>
                        <a:picLocks noChangeAspect="1"/>
                      </p:cNvPicPr>
                      <p:nvPr/>
                    </p:nvPicPr>
                    <p:blipFill>
                      <a:blip r:embed="rId5"/>
                      <a:stretch>
                        <a:fillRect/>
                      </a:stretch>
                    </p:blipFill>
                    <p:spPr>
                      <a:xfrm>
                        <a:off x="6562599" y="3930239"/>
                        <a:ext cx="219075" cy="657225"/>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215F3A3B-B3B8-A715-11B4-289662F8EC61}"/>
              </a:ext>
            </a:extLst>
          </p:cNvPr>
          <p:cNvGraphicFramePr>
            <a:graphicFrameLocks noChangeAspect="1"/>
          </p:cNvGraphicFramePr>
          <p:nvPr>
            <p:extLst>
              <p:ext uri="{D42A27DB-BD31-4B8C-83A1-F6EECF244321}">
                <p14:modId xmlns:p14="http://schemas.microsoft.com/office/powerpoint/2010/main" val="2160482524"/>
              </p:ext>
            </p:extLst>
          </p:nvPr>
        </p:nvGraphicFramePr>
        <p:xfrm>
          <a:off x="6410794" y="4679667"/>
          <a:ext cx="257175" cy="381000"/>
        </p:xfrm>
        <a:graphic>
          <a:graphicData uri="http://schemas.openxmlformats.org/presentationml/2006/ole">
            <mc:AlternateContent xmlns:mc="http://schemas.openxmlformats.org/markup-compatibility/2006">
              <mc:Choice xmlns:v="urn:schemas-microsoft-com:vml" Requires="v">
                <p:oleObj name="Equation" r:id="rId6" imgW="6705600" imgH="10058400" progId="Equation.DSMT4">
                  <p:embed/>
                </p:oleObj>
              </mc:Choice>
              <mc:Fallback>
                <p:oleObj name="Equation" r:id="rId6" imgW="6705600" imgH="10058400" progId="Equation.DSMT4">
                  <p:embed/>
                  <p:pic>
                    <p:nvPicPr>
                      <p:cNvPr id="6" name="对象 5"/>
                      <p:cNvPicPr>
                        <a:picLocks noChangeAspect="1"/>
                      </p:cNvPicPr>
                      <p:nvPr/>
                    </p:nvPicPr>
                    <p:blipFill>
                      <a:blip r:embed="rId7"/>
                      <a:stretch>
                        <a:fillRect/>
                      </a:stretch>
                    </p:blipFill>
                    <p:spPr>
                      <a:xfrm>
                        <a:off x="6410794" y="4679667"/>
                        <a:ext cx="257175" cy="381000"/>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84AF04F8-A113-2991-8C5D-C0138E230F52}"/>
              </a:ext>
            </a:extLst>
          </p:cNvPr>
          <p:cNvGraphicFramePr>
            <a:graphicFrameLocks noChangeAspect="1"/>
          </p:cNvGraphicFramePr>
          <p:nvPr>
            <p:extLst>
              <p:ext uri="{D42A27DB-BD31-4B8C-83A1-F6EECF244321}">
                <p14:modId xmlns:p14="http://schemas.microsoft.com/office/powerpoint/2010/main" val="1564555784"/>
              </p:ext>
            </p:extLst>
          </p:nvPr>
        </p:nvGraphicFramePr>
        <p:xfrm>
          <a:off x="5661483" y="5224372"/>
          <a:ext cx="638174" cy="657224"/>
        </p:xfrm>
        <a:graphic>
          <a:graphicData uri="http://schemas.openxmlformats.org/presentationml/2006/ole">
            <mc:AlternateContent xmlns:mc="http://schemas.openxmlformats.org/markup-compatibility/2006">
              <mc:Choice xmlns:v="urn:schemas-microsoft-com:vml" Requires="v">
                <p:oleObj name="Equation" r:id="rId8" imgW="16764000" imgH="17373600" progId="Equation.DSMT4">
                  <p:embed/>
                </p:oleObj>
              </mc:Choice>
              <mc:Fallback>
                <p:oleObj name="Equation" r:id="rId8" imgW="16764000" imgH="17373600" progId="Equation.DSMT4">
                  <p:embed/>
                  <p:pic>
                    <p:nvPicPr>
                      <p:cNvPr id="7" name="对象 6"/>
                      <p:cNvPicPr>
                        <a:picLocks noChangeAspect="1"/>
                      </p:cNvPicPr>
                      <p:nvPr/>
                    </p:nvPicPr>
                    <p:blipFill>
                      <a:blip r:embed="rId9"/>
                      <a:stretch>
                        <a:fillRect/>
                      </a:stretch>
                    </p:blipFill>
                    <p:spPr>
                      <a:xfrm>
                        <a:off x="5661483" y="5224372"/>
                        <a:ext cx="638174" cy="657224"/>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75C05332-B03C-178A-2CDE-CC8CABBD81B2}"/>
              </a:ext>
            </a:extLst>
          </p:cNvPr>
          <p:cNvGraphicFramePr>
            <a:graphicFrameLocks noChangeAspect="1"/>
          </p:cNvGraphicFramePr>
          <p:nvPr>
            <p:extLst>
              <p:ext uri="{D42A27DB-BD31-4B8C-83A1-F6EECF244321}">
                <p14:modId xmlns:p14="http://schemas.microsoft.com/office/powerpoint/2010/main" val="91479535"/>
              </p:ext>
            </p:extLst>
          </p:nvPr>
        </p:nvGraphicFramePr>
        <p:xfrm>
          <a:off x="6299658" y="5367508"/>
          <a:ext cx="257175" cy="381000"/>
        </p:xfrm>
        <a:graphic>
          <a:graphicData uri="http://schemas.openxmlformats.org/presentationml/2006/ole">
            <mc:AlternateContent xmlns:mc="http://schemas.openxmlformats.org/markup-compatibility/2006">
              <mc:Choice xmlns:v="urn:schemas-microsoft-com:vml" Requires="v">
                <p:oleObj name="Equation" r:id="rId10" imgW="6705600" imgH="10058400" progId="Equation.DSMT4">
                  <p:embed/>
                </p:oleObj>
              </mc:Choice>
              <mc:Fallback>
                <p:oleObj name="Equation" r:id="rId10" imgW="6705600" imgH="10058400" progId="Equation.DSMT4">
                  <p:embed/>
                  <p:pic>
                    <p:nvPicPr>
                      <p:cNvPr id="8" name="对象 7"/>
                      <p:cNvPicPr>
                        <a:picLocks noChangeAspect="1"/>
                      </p:cNvPicPr>
                      <p:nvPr/>
                    </p:nvPicPr>
                    <p:blipFill>
                      <a:blip r:embed="rId11"/>
                      <a:stretch>
                        <a:fillRect/>
                      </a:stretch>
                    </p:blipFill>
                    <p:spPr>
                      <a:xfrm>
                        <a:off x="6299658" y="5367508"/>
                        <a:ext cx="257175" cy="381000"/>
                      </a:xfrm>
                      <a:prstGeom prst="rect">
                        <a:avLst/>
                      </a:prstGeom>
                      <a:noFill/>
                      <a:ln w="9525">
                        <a:noFill/>
                      </a:ln>
                    </p:spPr>
                  </p:pic>
                </p:oleObj>
              </mc:Fallback>
            </mc:AlternateContent>
          </a:graphicData>
        </a:graphic>
      </p:graphicFrame>
      <p:sp>
        <p:nvSpPr>
          <p:cNvPr id="9" name="文本框 8">
            <a:extLst>
              <a:ext uri="{FF2B5EF4-FFF2-40B4-BE49-F238E27FC236}">
                <a16:creationId xmlns:a16="http://schemas.microsoft.com/office/drawing/2014/main" id="{4D1785A9-5936-A337-DBE0-1279ABEC11F9}"/>
              </a:ext>
            </a:extLst>
          </p:cNvPr>
          <p:cNvSpPr txBox="1"/>
          <p:nvPr/>
        </p:nvSpPr>
        <p:spPr>
          <a:xfrm>
            <a:off x="3275782" y="2886616"/>
            <a:ext cx="1599565" cy="461645"/>
          </a:xfrm>
          <a:prstGeom prst="rect">
            <a:avLst/>
          </a:prstGeom>
          <a:noFill/>
        </p:spPr>
        <p:txBody>
          <a:bodyPr wrap="square" rtlCol="0" anchor="t">
            <a:spAutoFit/>
          </a:bodyPr>
          <a:lstStyle/>
          <a:p>
            <a:r>
              <a:rPr lang="zh-CN" altLang="en-US" sz="2410" kern="0" dirty="0">
                <a:solidFill>
                  <a:srgbClr val="000000"/>
                </a:solidFill>
                <a:latin typeface="Times New Roman" panose="02020603050405020304" pitchFamily="65" charset="-122"/>
                <a:ea typeface="楷体_GB2312" pitchFamily="65" charset="-122"/>
                <a:sym typeface="+mn-ea"/>
              </a:rPr>
              <a:t> </a:t>
            </a:r>
            <a:r>
              <a:rPr lang="zh-CN" altLang="en-US" sz="2410" kern="0" dirty="0">
                <a:solidFill>
                  <a:srgbClr val="FF0000"/>
                </a:solidFill>
                <a:latin typeface="Times New Roman" panose="02020603050405020304" pitchFamily="65" charset="-122"/>
                <a:ea typeface="楷体_GB2312" pitchFamily="65" charset="-122"/>
                <a:sym typeface="+mn-ea"/>
              </a:rPr>
              <a:t>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38163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BC　根据磁聚焦原理,粒子在半径为</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的圆形磁场区域中运动,粒子运动的轨迹</a:t>
            </a:r>
            <a:br>
              <a:rPr dirty="0"/>
            </a:br>
            <a:r>
              <a:rPr lang="zh-CN" altLang="en-US" sz="2410" kern="0" dirty="0">
                <a:solidFill>
                  <a:srgbClr val="000000"/>
                </a:solidFill>
                <a:latin typeface="Times New Roman" panose="02020603050405020304" pitchFamily="65" charset="-122"/>
                <a:ea typeface="楷体_GB2312" pitchFamily="65" charset="-122"/>
              </a:rPr>
              <a:t>半径为</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,有</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450" kern="0" spc="-97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B</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a:t>
            </a:r>
            <a:r>
              <a:rPr lang="zh-CN" altLang="en-US" sz="3275" kern="0" spc="-12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,要使会聚到</a:t>
            </a:r>
            <a:r>
              <a:rPr lang="zh-CN" altLang="en-US" sz="2410" i="1" kern="0" dirty="0">
                <a:solidFill>
                  <a:srgbClr val="000000"/>
                </a:solidFill>
                <a:latin typeface="Times New Roman" panose="02020603050405020304" pitchFamily="65" charset="-122"/>
                <a:ea typeface="楷体_GB2312" pitchFamily="65" charset="-122"/>
              </a:rPr>
              <a:t>O</a:t>
            </a:r>
            <a:r>
              <a:rPr lang="zh-CN" altLang="en-US" sz="2410" kern="0" dirty="0">
                <a:solidFill>
                  <a:srgbClr val="000000"/>
                </a:solidFill>
                <a:latin typeface="Times New Roman" panose="02020603050405020304" pitchFamily="65" charset="-122"/>
                <a:ea typeface="楷体_GB2312" pitchFamily="65" charset="-122"/>
              </a:rPr>
              <a:t>点的粒子经正方形区域内的磁场偏转</a:t>
            </a:r>
            <a:endParaRPr lang="zh-CN" altLang="en-US" dirty="0"/>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pitchFamily="65" charset="-122"/>
                <a:ea typeface="楷体_GB2312" pitchFamily="65" charset="-122"/>
              </a:rPr>
              <a:t>后宽度变为2</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,且粒子仍沿水平向右射出,作出轨迹如图所示,由几何关系可知粒子在</a:t>
            </a:r>
            <a:br>
              <a:rPr dirty="0"/>
            </a:br>
            <a:r>
              <a:rPr lang="zh-CN" altLang="en-US" sz="2410" kern="0" dirty="0">
                <a:solidFill>
                  <a:srgbClr val="000000"/>
                </a:solidFill>
                <a:latin typeface="Times New Roman" panose="02020603050405020304" pitchFamily="65" charset="-122"/>
                <a:ea typeface="楷体_GB2312" pitchFamily="65" charset="-122"/>
              </a:rPr>
              <a:t>正方形区域内的磁场中的轨迹半径为2</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,正方形区域内的磁场区域应该为圆形磁场的</a:t>
            </a:r>
            <a:br>
              <a:rPr dirty="0"/>
            </a:br>
            <a:r>
              <a:rPr lang="zh-CN" altLang="en-US" sz="2410" kern="0" dirty="0">
                <a:solidFill>
                  <a:srgbClr val="000000"/>
                </a:solidFill>
                <a:latin typeface="Times New Roman" panose="02020603050405020304" pitchFamily="65" charset="-122"/>
                <a:ea typeface="楷体_GB2312" pitchFamily="65" charset="-122"/>
              </a:rPr>
              <a:t>一部分,有</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450" kern="0" spc="-298"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B</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275" kern="0" spc="999"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975" kern="0" spc="-1249"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B</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,由左手定则可知,正方形区域中匀强磁场方向垂</a:t>
            </a:r>
            <a:endParaRPr lang="zh-CN" altLang="en-US" dirty="0"/>
          </a:p>
          <a:p>
            <a:pPr marL="0" indent="0" eaLnBrk="0" latinLnBrk="1" hangingPunct="0">
              <a:lnSpc>
                <a:spcPct val="150000"/>
              </a:lnSpc>
              <a:spcBef>
                <a:spcPts val="35"/>
              </a:spcBef>
              <a:buNone/>
            </a:pPr>
            <a:r>
              <a:rPr lang="zh-CN" altLang="en-US" sz="2410" kern="0" dirty="0">
                <a:solidFill>
                  <a:srgbClr val="000000"/>
                </a:solidFill>
                <a:latin typeface="Times New Roman" panose="02020603050405020304" pitchFamily="65" charset="-122"/>
                <a:ea typeface="楷体_GB2312" pitchFamily="65" charset="-122"/>
              </a:rPr>
              <a:t>直纸面向里,</a:t>
            </a:r>
            <a:r>
              <a:rPr lang="zh-CN" altLang="en-US" sz="2410" kern="0" dirty="0">
                <a:solidFill>
                  <a:srgbClr val="C00000"/>
                </a:solidFill>
                <a:latin typeface="Times New Roman" panose="02020603050405020304" pitchFamily="65" charset="-122"/>
                <a:ea typeface="楷体_GB2312" pitchFamily="65" charset="-122"/>
              </a:rPr>
              <a:t>A错误,B正确</a:t>
            </a:r>
            <a:r>
              <a:rPr lang="zh-CN" altLang="en-US" sz="2410" kern="0" dirty="0">
                <a:solidFill>
                  <a:srgbClr val="000000"/>
                </a:solidFill>
                <a:latin typeface="Times New Roman" panose="02020603050405020304" pitchFamily="65" charset="-122"/>
                <a:ea typeface="楷体_GB2312" pitchFamily="65" charset="-122"/>
              </a:rPr>
              <a:t>。如图所示,磁场区域的最小面积</a:t>
            </a:r>
            <a:r>
              <a:rPr lang="zh-CN" altLang="en-US" sz="2410" i="1" kern="0" dirty="0">
                <a:solidFill>
                  <a:srgbClr val="000000"/>
                </a:solidFill>
                <a:latin typeface="Times New Roman" panose="02020603050405020304" pitchFamily="65" charset="-122"/>
                <a:ea typeface="楷体_GB2312" pitchFamily="65" charset="-122"/>
              </a:rPr>
              <a:t>S</a:t>
            </a:r>
            <a:r>
              <a:rPr lang="zh-CN" altLang="en-US" sz="1815" kern="0" baseline="-15000" dirty="0">
                <a:solidFill>
                  <a:srgbClr val="000000"/>
                </a:solidFill>
                <a:latin typeface="Times New Roman" panose="02020603050405020304" pitchFamily="65" charset="-122"/>
                <a:ea typeface="楷体_GB2312" pitchFamily="65" charset="-122"/>
              </a:rPr>
              <a:t>min</a:t>
            </a:r>
            <a:r>
              <a:rPr lang="zh-CN" altLang="en-US" sz="2410" kern="0" dirty="0">
                <a:solidFill>
                  <a:srgbClr val="000000"/>
                </a:solidFill>
                <a:latin typeface="Times New Roman" panose="02020603050405020304" pitchFamily="65" charset="-122"/>
                <a:ea typeface="楷体_GB2312" pitchFamily="65" charset="-122"/>
              </a:rPr>
              <a:t>=2(π-2)</a:t>
            </a:r>
            <a:r>
              <a:rPr lang="zh-CN" altLang="en-US" sz="2140" kern="0" spc="-11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C正确,D错误</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750325598"/>
              </p:ext>
            </p:extLst>
          </p:nvPr>
        </p:nvGraphicFramePr>
        <p:xfrm>
          <a:off x="2888985" y="798979"/>
          <a:ext cx="314325" cy="762000"/>
        </p:xfrm>
        <a:graphic>
          <a:graphicData uri="http://schemas.openxmlformats.org/presentationml/2006/ole">
            <mc:AlternateContent xmlns:mc="http://schemas.openxmlformats.org/markup-compatibility/2006">
              <mc:Choice xmlns:v="urn:schemas-microsoft-com:vml" Requires="v">
                <p:oleObj name="Equation" r:id="rId3" imgW="8229600" imgH="20116800" progId="Equation.DSMT4">
                  <p:embed/>
                </p:oleObj>
              </mc:Choice>
              <mc:Fallback>
                <p:oleObj name="Equation" r:id="rId3" imgW="8229600" imgH="20116800" progId="Equation.DSMT4">
                  <p:embed/>
                  <p:pic>
                    <p:nvPicPr>
                      <p:cNvPr id="0" name="图片 35840"/>
                      <p:cNvPicPr>
                        <a:picLocks noChangeAspect="1"/>
                      </p:cNvPicPr>
                      <p:nvPr/>
                    </p:nvPicPr>
                    <p:blipFill>
                      <a:blip r:embed="rId4"/>
                      <a:stretch>
                        <a:fillRect/>
                      </a:stretch>
                    </p:blipFill>
                    <p:spPr>
                      <a:xfrm>
                        <a:off x="2888985" y="798979"/>
                        <a:ext cx="314325" cy="762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014597288"/>
              </p:ext>
            </p:extLst>
          </p:nvPr>
        </p:nvGraphicFramePr>
        <p:xfrm>
          <a:off x="4324573" y="838270"/>
          <a:ext cx="400050" cy="723900"/>
        </p:xfrm>
        <a:graphic>
          <a:graphicData uri="http://schemas.openxmlformats.org/presentationml/2006/ole">
            <mc:AlternateContent xmlns:mc="http://schemas.openxmlformats.org/markup-compatibility/2006">
              <mc:Choice xmlns:v="urn:schemas-microsoft-com:vml" Requires="v">
                <p:oleObj name="Equation" r:id="rId5" imgW="10668000" imgH="19202400" progId="Equation.DSMT4">
                  <p:embed/>
                </p:oleObj>
              </mc:Choice>
              <mc:Fallback>
                <p:oleObj name="Equation" r:id="rId5" imgW="10668000" imgH="19202400" progId="Equation.DSMT4">
                  <p:embed/>
                  <p:pic>
                    <p:nvPicPr>
                      <p:cNvPr id="0" name="图片 35841"/>
                      <p:cNvPicPr>
                        <a:picLocks noChangeAspect="1"/>
                      </p:cNvPicPr>
                      <p:nvPr/>
                    </p:nvPicPr>
                    <p:blipFill>
                      <a:blip r:embed="rId6"/>
                      <a:stretch>
                        <a:fillRect/>
                      </a:stretch>
                    </p:blipFill>
                    <p:spPr>
                      <a:xfrm>
                        <a:off x="4324573" y="838270"/>
                        <a:ext cx="40005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711623589"/>
              </p:ext>
            </p:extLst>
          </p:nvPr>
        </p:nvGraphicFramePr>
        <p:xfrm>
          <a:off x="2698357" y="2714290"/>
          <a:ext cx="400049" cy="761999"/>
        </p:xfrm>
        <a:graphic>
          <a:graphicData uri="http://schemas.openxmlformats.org/presentationml/2006/ole">
            <mc:AlternateContent xmlns:mc="http://schemas.openxmlformats.org/markup-compatibility/2006">
              <mc:Choice xmlns:v="urn:schemas-microsoft-com:vml" Requires="v">
                <p:oleObj name="Equation" r:id="rId7" imgW="10668000" imgH="20116800" progId="Equation.DSMT4">
                  <p:embed/>
                </p:oleObj>
              </mc:Choice>
              <mc:Fallback>
                <p:oleObj name="Equation" r:id="rId7" imgW="10668000" imgH="20116800" progId="Equation.DSMT4">
                  <p:embed/>
                  <p:pic>
                    <p:nvPicPr>
                      <p:cNvPr id="0" name="图片 35842"/>
                      <p:cNvPicPr>
                        <a:picLocks noChangeAspect="1"/>
                      </p:cNvPicPr>
                      <p:nvPr/>
                    </p:nvPicPr>
                    <p:blipFill>
                      <a:blip r:embed="rId8"/>
                      <a:stretch>
                        <a:fillRect/>
                      </a:stretch>
                    </p:blipFill>
                    <p:spPr>
                      <a:xfrm>
                        <a:off x="2698357" y="2714290"/>
                        <a:ext cx="400049" cy="761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38213615"/>
              </p:ext>
            </p:extLst>
          </p:nvPr>
        </p:nvGraphicFramePr>
        <p:xfrm>
          <a:off x="4219670" y="2753581"/>
          <a:ext cx="542925" cy="723900"/>
        </p:xfrm>
        <a:graphic>
          <a:graphicData uri="http://schemas.openxmlformats.org/presentationml/2006/ole">
            <mc:AlternateContent xmlns:mc="http://schemas.openxmlformats.org/markup-compatibility/2006">
              <mc:Choice xmlns:v="urn:schemas-microsoft-com:vml" Requires="v">
                <p:oleObj name="Equation" r:id="rId9" imgW="14325600" imgH="19202400" progId="Equation.DSMT4">
                  <p:embed/>
                </p:oleObj>
              </mc:Choice>
              <mc:Fallback>
                <p:oleObj name="Equation" r:id="rId9" imgW="14325600" imgH="19202400" progId="Equation.DSMT4">
                  <p:embed/>
                  <p:pic>
                    <p:nvPicPr>
                      <p:cNvPr id="0" name="图片 35843"/>
                      <p:cNvPicPr>
                        <a:picLocks noChangeAspect="1"/>
                      </p:cNvPicPr>
                      <p:nvPr/>
                    </p:nvPicPr>
                    <p:blipFill>
                      <a:blip r:embed="rId10"/>
                      <a:stretch>
                        <a:fillRect/>
                      </a:stretch>
                    </p:blipFill>
                    <p:spPr>
                      <a:xfrm>
                        <a:off x="4219670" y="2753581"/>
                        <a:ext cx="542925"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39086091"/>
              </p:ext>
            </p:extLst>
          </p:nvPr>
        </p:nvGraphicFramePr>
        <p:xfrm>
          <a:off x="4935168" y="2742307"/>
          <a:ext cx="219075" cy="657225"/>
        </p:xfrm>
        <a:graphic>
          <a:graphicData uri="http://schemas.openxmlformats.org/presentationml/2006/ole">
            <mc:AlternateContent xmlns:mc="http://schemas.openxmlformats.org/markup-compatibility/2006">
              <mc:Choice xmlns:v="urn:schemas-microsoft-com:vml" Requires="v">
                <p:oleObj name="Equation" r:id="rId11" imgW="5791200" imgH="17373600" progId="Equation.DSMT4">
                  <p:embed/>
                </p:oleObj>
              </mc:Choice>
              <mc:Fallback>
                <p:oleObj name="Equation" r:id="rId11" imgW="5791200" imgH="17373600" progId="Equation.DSMT4">
                  <p:embed/>
                  <p:pic>
                    <p:nvPicPr>
                      <p:cNvPr id="0" name="图片 35844"/>
                      <p:cNvPicPr>
                        <a:picLocks noChangeAspect="1"/>
                      </p:cNvPicPr>
                      <p:nvPr/>
                    </p:nvPicPr>
                    <p:blipFill>
                      <a:blip r:embed="rId12"/>
                      <a:stretch>
                        <a:fillRect/>
                      </a:stretch>
                    </p:blipFill>
                    <p:spPr>
                      <a:xfrm>
                        <a:off x="4935168" y="2742307"/>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03650032"/>
              </p:ext>
            </p:extLst>
          </p:nvPr>
        </p:nvGraphicFramePr>
        <p:xfrm>
          <a:off x="9490532" y="3514307"/>
          <a:ext cx="257175" cy="381000"/>
        </p:xfrm>
        <a:graphic>
          <a:graphicData uri="http://schemas.openxmlformats.org/presentationml/2006/ole">
            <mc:AlternateContent xmlns:mc="http://schemas.openxmlformats.org/markup-compatibility/2006">
              <mc:Choice xmlns:v="urn:schemas-microsoft-com:vml" Requires="v">
                <p:oleObj name="Equation" r:id="rId13" imgW="6705600" imgH="10058400" progId="Equation.DSMT4">
                  <p:embed/>
                </p:oleObj>
              </mc:Choice>
              <mc:Fallback>
                <p:oleObj name="Equation" r:id="rId13" imgW="6705600" imgH="10058400" progId="Equation.DSMT4">
                  <p:embed/>
                  <p:pic>
                    <p:nvPicPr>
                      <p:cNvPr id="0" name="图片 35845"/>
                      <p:cNvPicPr>
                        <a:picLocks noChangeAspect="1"/>
                      </p:cNvPicPr>
                      <p:nvPr/>
                    </p:nvPicPr>
                    <p:blipFill>
                      <a:blip r:embed="rId14"/>
                      <a:stretch>
                        <a:fillRect/>
                      </a:stretch>
                    </p:blipFill>
                    <p:spPr>
                      <a:xfrm>
                        <a:off x="9490532" y="3514307"/>
                        <a:ext cx="257175" cy="381000"/>
                      </a:xfrm>
                      <a:prstGeom prst="rect">
                        <a:avLst/>
                      </a:prstGeom>
                      <a:noFill/>
                      <a:ln w="9525">
                        <a:noFill/>
                      </a:ln>
                    </p:spPr>
                  </p:pic>
                </p:oleObj>
              </mc:Fallback>
            </mc:AlternateContent>
          </a:graphicData>
        </a:graphic>
      </p:graphicFrame>
      <p:pic>
        <p:nvPicPr>
          <p:cNvPr id="10" name="图片 3" descr="textimage74.jpeg"/>
          <p:cNvPicPr>
            <a:picLocks noChangeAspect="1"/>
          </p:cNvPicPr>
          <p:nvPr/>
        </p:nvPicPr>
        <p:blipFill>
          <a:blip r:embed="rId15" cstate="print"/>
          <a:stretch>
            <a:fillRect/>
          </a:stretch>
        </p:blipFill>
        <p:spPr>
          <a:xfrm>
            <a:off x="4787949" y="3976259"/>
            <a:ext cx="2419641" cy="248416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496216"/>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洛伦兹力与现代科技</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47785"/>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a:solidFill>
                  <a:srgbClr val="DE0000"/>
                </a:solidFill>
                <a:latin typeface="微软雅黑" panose="020B0503020204020204" pitchFamily="34" charset="-122"/>
                <a:ea typeface="微软雅黑" panose="020B0503020204020204" pitchFamily="34" charset="-122"/>
              </a:rPr>
              <a:t>　教材正文出现</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质谱仪</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1.原理图(如图所示)</a:t>
            </a:r>
            <a:br>
              <a:rPr lang="en-US" altLang="zh-CN" dirty="0"/>
            </a:br>
            <a:r>
              <a:rPr lang="zh-CN" altLang="en-US" sz="2410" b="1" kern="0" dirty="0">
                <a:solidFill>
                  <a:srgbClr val="000000"/>
                </a:solidFill>
                <a:latin typeface="Times New Roman" panose="02020603050405020304" pitchFamily="65" charset="-122"/>
                <a:ea typeface="华文细黑" panose="02010600040101010101" pitchFamily="65" charset="-122"/>
              </a:rPr>
              <a:t>2.物理分析</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(1)加速电场:</a:t>
            </a:r>
            <a:r>
              <a:rPr lang="zh-CN" altLang="en-US" sz="2410" i="1" kern="0" dirty="0">
                <a:solidFill>
                  <a:srgbClr val="000000"/>
                </a:solidFill>
                <a:latin typeface="Times New Roman" panose="02020603050405020304" pitchFamily="65" charset="-122"/>
                <a:ea typeface="华文细黑" panose="02010600040101010101" pitchFamily="65" charset="-122"/>
              </a:rPr>
              <a:t>qU</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(2)偏转磁场:</a:t>
            </a:r>
            <a:r>
              <a:rPr lang="zh-CN" altLang="en-US" sz="2410" i="1" kern="0" dirty="0">
                <a:solidFill>
                  <a:srgbClr val="000000"/>
                </a:solidFill>
                <a:latin typeface="Times New Roman" panose="02020603050405020304" pitchFamily="65" charset="-122"/>
                <a:ea typeface="华文细黑" panose="02010600040101010101" pitchFamily="65" charset="-122"/>
              </a:rPr>
              <a:t>qvB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8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88.jpeg"/>
          <p:cNvPicPr>
            <a:picLocks noChangeAspect="1"/>
          </p:cNvPicPr>
          <p:nvPr/>
        </p:nvPicPr>
        <p:blipFill>
          <a:blip r:embed="rId3" cstate="print"/>
          <a:stretch>
            <a:fillRect/>
          </a:stretch>
        </p:blipFill>
        <p:spPr>
          <a:xfrm>
            <a:off x="6516142" y="971997"/>
            <a:ext cx="3229782" cy="2566367"/>
          </a:xfrm>
          <a:prstGeom prst="rect">
            <a:avLst/>
          </a:prstGeom>
        </p:spPr>
      </p:pic>
      <p:graphicFrame>
        <p:nvGraphicFramePr>
          <p:cNvPr id="5" name="对象 4"/>
          <p:cNvGraphicFramePr>
            <a:graphicFrameLocks noChangeAspect="1"/>
          </p:cNvGraphicFramePr>
          <p:nvPr/>
        </p:nvGraphicFramePr>
        <p:xfrm>
          <a:off x="2680374" y="2429160"/>
          <a:ext cx="219075" cy="657225"/>
        </p:xfrm>
        <a:graphic>
          <a:graphicData uri="http://schemas.openxmlformats.org/presentationml/2006/ole">
            <mc:AlternateContent xmlns:mc="http://schemas.openxmlformats.org/markup-compatibility/2006">
              <mc:Choice xmlns:v="urn:schemas-microsoft-com:vml" Requires="v">
                <p:oleObj name="Equation" r:id="rId4" imgW="5791200" imgH="17373600" progId="Equation.DSMT4">
                  <p:embed/>
                </p:oleObj>
              </mc:Choice>
              <mc:Fallback>
                <p:oleObj name="Equation" r:id="rId4" imgW="5791200" imgH="17373600" progId="Equation.DSMT4">
                  <p:embed/>
                  <p:pic>
                    <p:nvPicPr>
                      <p:cNvPr id="0" name="图片 45056"/>
                      <p:cNvPicPr>
                        <a:picLocks noChangeAspect="1"/>
                      </p:cNvPicPr>
                      <p:nvPr/>
                    </p:nvPicPr>
                    <p:blipFill>
                      <a:blip r:embed="rId5"/>
                      <a:stretch>
                        <a:fillRect/>
                      </a:stretch>
                    </p:blipFill>
                    <p:spPr>
                      <a:xfrm>
                        <a:off x="2680374" y="242916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77720" y="3132237"/>
          <a:ext cx="514349" cy="695324"/>
        </p:xfrm>
        <a:graphic>
          <a:graphicData uri="http://schemas.openxmlformats.org/presentationml/2006/ole">
            <mc:AlternateContent xmlns:mc="http://schemas.openxmlformats.org/markup-compatibility/2006">
              <mc:Choice xmlns:v="urn:schemas-microsoft-com:vml" Requires="v">
                <p:oleObj name="Equation" r:id="rId6" imgW="13716000" imgH="18288000" progId="Equation.DSMT4">
                  <p:embed/>
                </p:oleObj>
              </mc:Choice>
              <mc:Fallback>
                <p:oleObj name="Equation" r:id="rId6" imgW="13716000" imgH="18288000" progId="Equation.DSMT4">
                  <p:embed/>
                  <p:pic>
                    <p:nvPicPr>
                      <p:cNvPr id="0" name="图片 45057"/>
                      <p:cNvPicPr>
                        <a:picLocks noChangeAspect="1"/>
                      </p:cNvPicPr>
                      <p:nvPr/>
                    </p:nvPicPr>
                    <p:blipFill>
                      <a:blip r:embed="rId7"/>
                      <a:stretch>
                        <a:fillRect/>
                      </a:stretch>
                    </p:blipFill>
                    <p:spPr>
                      <a:xfrm>
                        <a:off x="2777720" y="3132237"/>
                        <a:ext cx="514349" cy="695324"/>
                      </a:xfrm>
                      <a:prstGeom prst="rect">
                        <a:avLst/>
                      </a:prstGeom>
                      <a:noFill/>
                      <a:ln w="9525">
                        <a:noFill/>
                      </a:ln>
                    </p:spPr>
                  </p:pic>
                </p:oleObj>
              </mc:Fallback>
            </mc:AlternateContent>
          </a:graphicData>
        </a:graphic>
      </p:graphicFrame>
      <p:sp>
        <p:nvSpPr>
          <p:cNvPr id="7" name="TextBox 2"/>
          <p:cNvSpPr txBox="1"/>
          <p:nvPr/>
        </p:nvSpPr>
        <p:spPr>
          <a:xfrm>
            <a:off x="468000" y="3942554"/>
            <a:ext cx="11831400" cy="8184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(3)由(1)(2)可得</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945" kern="0" spc="-847" dirty="0">
                <a:solidFill>
                  <a:srgbClr val="000000"/>
                </a:solidFill>
                <a:latin typeface="Times New Roman" panose="02020603050405020304" pitchFamily="65" charset="-122"/>
                <a:ea typeface="华文细黑" panose="02010600040101010101" pitchFamily="65" charset="-122"/>
              </a:rPr>
              <a:t> </a:t>
            </a:r>
            <a:r>
              <a:rPr lang="zh-CN" altLang="en-US" sz="3545" kern="0" spc="327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120" kern="0" spc="258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945" kern="0" spc="-772"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945" kern="0" spc="177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nvGraphicFramePr>
        <p:xfrm>
          <a:off x="2743104" y="4106181"/>
          <a:ext cx="266699" cy="657225"/>
        </p:xfrm>
        <a:graphic>
          <a:graphicData uri="http://schemas.openxmlformats.org/presentationml/2006/ole">
            <mc:AlternateContent xmlns:mc="http://schemas.openxmlformats.org/markup-compatibility/2006">
              <mc:Choice xmlns:v="urn:schemas-microsoft-com:vml" Requires="v">
                <p:oleObj name="Equation" r:id="rId8" imgW="7010400" imgH="17373600" progId="Equation.DSMT4">
                  <p:embed/>
                </p:oleObj>
              </mc:Choice>
              <mc:Fallback>
                <p:oleObj name="Equation" r:id="rId8" imgW="7010400" imgH="17373600" progId="Equation.DSMT4">
                  <p:embed/>
                  <p:pic>
                    <p:nvPicPr>
                      <p:cNvPr id="0" name="图片 45058"/>
                      <p:cNvPicPr>
                        <a:picLocks noChangeAspect="1"/>
                      </p:cNvPicPr>
                      <p:nvPr/>
                    </p:nvPicPr>
                    <p:blipFill>
                      <a:blip r:embed="rId9"/>
                      <a:stretch>
                        <a:fillRect/>
                      </a:stretch>
                    </p:blipFill>
                    <p:spPr>
                      <a:xfrm>
                        <a:off x="2743104" y="4106181"/>
                        <a:ext cx="266699"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009804" y="4058333"/>
          <a:ext cx="866775" cy="790575"/>
        </p:xfrm>
        <a:graphic>
          <a:graphicData uri="http://schemas.openxmlformats.org/presentationml/2006/ole">
            <mc:AlternateContent xmlns:mc="http://schemas.openxmlformats.org/markup-compatibility/2006">
              <mc:Choice xmlns:v="urn:schemas-microsoft-com:vml" Requires="v">
                <p:oleObj name="Equation" r:id="rId10" imgW="22860000" imgH="21031200" progId="Equation.DSMT4">
                  <p:embed/>
                </p:oleObj>
              </mc:Choice>
              <mc:Fallback>
                <p:oleObj name="Equation" r:id="rId10" imgW="22860000" imgH="21031200" progId="Equation.DSMT4">
                  <p:embed/>
                  <p:pic>
                    <p:nvPicPr>
                      <p:cNvPr id="0" name="图片 45059"/>
                      <p:cNvPicPr>
                        <a:picLocks noChangeAspect="1"/>
                      </p:cNvPicPr>
                      <p:nvPr/>
                    </p:nvPicPr>
                    <p:blipFill>
                      <a:blip r:embed="rId11"/>
                      <a:stretch>
                        <a:fillRect/>
                      </a:stretch>
                    </p:blipFill>
                    <p:spPr>
                      <a:xfrm>
                        <a:off x="3009804" y="4058333"/>
                        <a:ext cx="866775" cy="7905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335106" y="4068341"/>
          <a:ext cx="723900" cy="695325"/>
        </p:xfrm>
        <a:graphic>
          <a:graphicData uri="http://schemas.openxmlformats.org/presentationml/2006/ole">
            <mc:AlternateContent xmlns:mc="http://schemas.openxmlformats.org/markup-compatibility/2006">
              <mc:Choice xmlns:v="urn:schemas-microsoft-com:vml" Requires="v">
                <p:oleObj name="Equation" r:id="rId12" imgW="19202400" imgH="18288000" progId="Equation.DSMT4">
                  <p:embed/>
                </p:oleObj>
              </mc:Choice>
              <mc:Fallback>
                <p:oleObj name="Equation" r:id="rId12" imgW="19202400" imgH="18288000" progId="Equation.DSMT4">
                  <p:embed/>
                  <p:pic>
                    <p:nvPicPr>
                      <p:cNvPr id="0" name="图片 45060"/>
                      <p:cNvPicPr>
                        <a:picLocks noChangeAspect="1"/>
                      </p:cNvPicPr>
                      <p:nvPr/>
                    </p:nvPicPr>
                    <p:blipFill>
                      <a:blip r:embed="rId13"/>
                      <a:stretch>
                        <a:fillRect/>
                      </a:stretch>
                    </p:blipFill>
                    <p:spPr>
                      <a:xfrm>
                        <a:off x="4335106" y="4068341"/>
                        <a:ext cx="723900" cy="6953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135506" y="4106181"/>
          <a:ext cx="276225" cy="657225"/>
        </p:xfrm>
        <a:graphic>
          <a:graphicData uri="http://schemas.openxmlformats.org/presentationml/2006/ole">
            <mc:AlternateContent xmlns:mc="http://schemas.openxmlformats.org/markup-compatibility/2006">
              <mc:Choice xmlns:v="urn:schemas-microsoft-com:vml" Requires="v">
                <p:oleObj name="Equation" r:id="rId14" imgW="7315200" imgH="17373600" progId="Equation.DSMT4">
                  <p:embed/>
                </p:oleObj>
              </mc:Choice>
              <mc:Fallback>
                <p:oleObj name="Equation" r:id="rId14" imgW="7315200" imgH="17373600" progId="Equation.DSMT4">
                  <p:embed/>
                  <p:pic>
                    <p:nvPicPr>
                      <p:cNvPr id="0" name="图片 45061"/>
                      <p:cNvPicPr>
                        <a:picLocks noChangeAspect="1"/>
                      </p:cNvPicPr>
                      <p:nvPr/>
                    </p:nvPicPr>
                    <p:blipFill>
                      <a:blip r:embed="rId15"/>
                      <a:stretch>
                        <a:fillRect/>
                      </a:stretch>
                    </p:blipFill>
                    <p:spPr>
                      <a:xfrm>
                        <a:off x="5135506" y="4106181"/>
                        <a:ext cx="2762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584305" y="4106181"/>
          <a:ext cx="600074" cy="657224"/>
        </p:xfrm>
        <a:graphic>
          <a:graphicData uri="http://schemas.openxmlformats.org/presentationml/2006/ole">
            <mc:AlternateContent xmlns:mc="http://schemas.openxmlformats.org/markup-compatibility/2006">
              <mc:Choice xmlns:v="urn:schemas-microsoft-com:vml" Requires="v">
                <p:oleObj name="Equation" r:id="rId16" imgW="15849600" imgH="17373600" progId="Equation.DSMT4">
                  <p:embed/>
                </p:oleObj>
              </mc:Choice>
              <mc:Fallback>
                <p:oleObj name="Equation" r:id="rId16" imgW="15849600" imgH="17373600" progId="Equation.DSMT4">
                  <p:embed/>
                  <p:pic>
                    <p:nvPicPr>
                      <p:cNvPr id="0" name="图片 45062"/>
                      <p:cNvPicPr>
                        <a:picLocks noChangeAspect="1"/>
                      </p:cNvPicPr>
                      <p:nvPr/>
                    </p:nvPicPr>
                    <p:blipFill>
                      <a:blip r:embed="rId17"/>
                      <a:stretch>
                        <a:fillRect/>
                      </a:stretch>
                    </p:blipFill>
                    <p:spPr>
                      <a:xfrm>
                        <a:off x="5584305" y="4106181"/>
                        <a:ext cx="600074" cy="657224"/>
                      </a:xfrm>
                      <a:prstGeom prst="rect">
                        <a:avLst/>
                      </a:prstGeom>
                      <a:noFill/>
                      <a:ln w="9525">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179909"/>
            <a:ext cx="11831400" cy="4976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三、电流产生的磁场</a:t>
            </a:r>
            <a:r>
              <a:rPr lang="en-US" altLang="zh-CN" sz="2410" b="1" kern="0" dirty="0">
                <a:solidFill>
                  <a:srgbClr val="000000"/>
                </a:solidFill>
                <a:latin typeface="Times New Roman" panose="02020603050405020304" pitchFamily="65" charset="-122"/>
                <a:ea typeface="微软雅黑" panose="020B0503020204020204" pitchFamily="34" charset="-122"/>
              </a:rPr>
              <a:t>(</a:t>
            </a:r>
            <a:r>
              <a:rPr lang="zh-CN" altLang="en-US" sz="2410" b="1" kern="0" dirty="0">
                <a:solidFill>
                  <a:srgbClr val="000000"/>
                </a:solidFill>
                <a:latin typeface="Times New Roman" panose="02020603050405020304" pitchFamily="65" charset="-122"/>
                <a:ea typeface="微软雅黑" panose="020B0503020204020204" pitchFamily="34" charset="-122"/>
              </a:rPr>
              <a:t>安培定则</a:t>
            </a:r>
            <a:r>
              <a:rPr lang="en-US" altLang="zh-CN" sz="2410" b="1" kern="0" dirty="0">
                <a:solidFill>
                  <a:srgbClr val="000000"/>
                </a:solidFill>
                <a:latin typeface="Times New Roman" panose="02020603050405020304" pitchFamily="65" charset="-122"/>
                <a:ea typeface="微软雅黑" panose="020B0503020204020204" pitchFamily="34" charset="-122"/>
              </a:rPr>
              <a:t>)</a:t>
            </a:r>
            <a:endParaRPr lang="zh-CN" altLang="en-US" b="1" dirty="0"/>
          </a:p>
        </p:txBody>
      </p:sp>
      <p:graphicFrame>
        <p:nvGraphicFramePr>
          <p:cNvPr id="7" name="表格 6">
            <a:extLst>
              <a:ext uri="{FF2B5EF4-FFF2-40B4-BE49-F238E27FC236}">
                <a16:creationId xmlns:a16="http://schemas.microsoft.com/office/drawing/2014/main" id="{60B51BDE-5CE9-CFA8-536B-B5674EE3EEA1}"/>
              </a:ext>
            </a:extLst>
          </p:cNvPr>
          <p:cNvGraphicFramePr>
            <a:graphicFrameLocks noGrp="1"/>
          </p:cNvGraphicFramePr>
          <p:nvPr>
            <p:extLst>
              <p:ext uri="{D42A27DB-BD31-4B8C-83A1-F6EECF244321}">
                <p14:modId xmlns:p14="http://schemas.microsoft.com/office/powerpoint/2010/main" val="4074881514"/>
              </p:ext>
            </p:extLst>
          </p:nvPr>
        </p:nvGraphicFramePr>
        <p:xfrm>
          <a:off x="971526" y="971968"/>
          <a:ext cx="9828370" cy="4248501"/>
        </p:xfrm>
        <a:graphic>
          <a:graphicData uri="http://schemas.openxmlformats.org/drawingml/2006/table">
            <a:tbl>
              <a:tblPr/>
              <a:tblGrid>
                <a:gridCol w="1377370">
                  <a:extLst>
                    <a:ext uri="{9D8B030D-6E8A-4147-A177-3AD203B41FA5}">
                      <a16:colId xmlns:a16="http://schemas.microsoft.com/office/drawing/2014/main" val="20000"/>
                    </a:ext>
                  </a:extLst>
                </a:gridCol>
                <a:gridCol w="2817000">
                  <a:extLst>
                    <a:ext uri="{9D8B030D-6E8A-4147-A177-3AD203B41FA5}">
                      <a16:colId xmlns:a16="http://schemas.microsoft.com/office/drawing/2014/main" val="20001"/>
                    </a:ext>
                  </a:extLst>
                </a:gridCol>
                <a:gridCol w="2817000">
                  <a:extLst>
                    <a:ext uri="{9D8B030D-6E8A-4147-A177-3AD203B41FA5}">
                      <a16:colId xmlns:a16="http://schemas.microsoft.com/office/drawing/2014/main" val="20002"/>
                    </a:ext>
                  </a:extLst>
                </a:gridCol>
                <a:gridCol w="2817000">
                  <a:extLst>
                    <a:ext uri="{9D8B030D-6E8A-4147-A177-3AD203B41FA5}">
                      <a16:colId xmlns:a16="http://schemas.microsoft.com/office/drawing/2014/main" val="20003"/>
                    </a:ext>
                  </a:extLst>
                </a:gridCol>
              </a:tblGrid>
              <a:tr h="0">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直线电流的磁场</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通电螺线管的磁场</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环形电流的磁场</a:t>
                      </a:r>
                    </a:p>
                  </a:txBody>
                  <a:tcPr marL="45720" marR="45720"/>
                </a:tc>
                <a:extLst>
                  <a:ext uri="{0D108BD9-81ED-4DB2-BD59-A6C34878D82A}">
                    <a16:rowId xmlns:a16="http://schemas.microsoft.com/office/drawing/2014/main" val="10000"/>
                  </a:ext>
                </a:extLst>
              </a:tr>
              <a:tr h="1162373">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安培定则示意图</a:t>
                      </a:r>
                      <a:endParaRPr lang="en-US" altLang="zh-CN" sz="2000" kern="0" spc="0" dirty="0">
                        <a:solidFill>
                          <a:srgbClr val="000000"/>
                        </a:solidFill>
                        <a:latin typeface="Times New Roman" panose="02020603050405020304" pitchFamily="65" charset="-122"/>
                        <a:ea typeface="华文细黑" panose="02010600040101010101" pitchFamily="65" charset="-122"/>
                      </a:endParaRPr>
                    </a:p>
                  </a:txBody>
                  <a:tcPr marL="45720" marR="45720" anchor="ctr"/>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1368152">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立体图</a:t>
                      </a:r>
                    </a:p>
                  </a:txBody>
                  <a:tcPr marL="45720" marR="45720" anchor="ctr"/>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2"/>
                  </a:ext>
                </a:extLst>
              </a:tr>
              <a:tr h="1224136">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横截面图</a:t>
                      </a:r>
                    </a:p>
                  </a:txBody>
                  <a:tcPr marL="45720" marR="45720" anchor="ctr"/>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3"/>
                  </a:ext>
                </a:extLst>
              </a:tr>
            </a:tbl>
          </a:graphicData>
        </a:graphic>
      </p:graphicFrame>
      <p:pic>
        <p:nvPicPr>
          <p:cNvPr id="8" name="图片 4" descr="textimage1.jpeg">
            <a:extLst>
              <a:ext uri="{FF2B5EF4-FFF2-40B4-BE49-F238E27FC236}">
                <a16:creationId xmlns:a16="http://schemas.microsoft.com/office/drawing/2014/main" id="{460228BF-419D-759F-8F8F-94247384AFCD}"/>
              </a:ext>
            </a:extLst>
          </p:cNvPr>
          <p:cNvPicPr>
            <a:picLocks noChangeAspect="1"/>
          </p:cNvPicPr>
          <p:nvPr/>
        </p:nvPicPr>
        <p:blipFill>
          <a:blip r:embed="rId3" cstate="print"/>
          <a:stretch>
            <a:fillRect/>
          </a:stretch>
        </p:blipFill>
        <p:spPr>
          <a:xfrm>
            <a:off x="3042382" y="1625892"/>
            <a:ext cx="809464" cy="918605"/>
          </a:xfrm>
          <a:prstGeom prst="rect">
            <a:avLst/>
          </a:prstGeom>
        </p:spPr>
      </p:pic>
      <p:pic>
        <p:nvPicPr>
          <p:cNvPr id="9" name="图片 5" descr="textimage2.jpeg">
            <a:extLst>
              <a:ext uri="{FF2B5EF4-FFF2-40B4-BE49-F238E27FC236}">
                <a16:creationId xmlns:a16="http://schemas.microsoft.com/office/drawing/2014/main" id="{D6E5ED58-2F56-9B44-4C51-0318CE7AAF7A}"/>
              </a:ext>
            </a:extLst>
          </p:cNvPr>
          <p:cNvPicPr>
            <a:picLocks noChangeAspect="1"/>
          </p:cNvPicPr>
          <p:nvPr/>
        </p:nvPicPr>
        <p:blipFill>
          <a:blip r:embed="rId4" cstate="print"/>
          <a:stretch>
            <a:fillRect/>
          </a:stretch>
        </p:blipFill>
        <p:spPr>
          <a:xfrm>
            <a:off x="5715367" y="1566580"/>
            <a:ext cx="1448847" cy="963997"/>
          </a:xfrm>
          <a:prstGeom prst="rect">
            <a:avLst/>
          </a:prstGeom>
        </p:spPr>
      </p:pic>
      <p:pic>
        <p:nvPicPr>
          <p:cNvPr id="10" name="图片 6" descr="textimage3.jpeg">
            <a:extLst>
              <a:ext uri="{FF2B5EF4-FFF2-40B4-BE49-F238E27FC236}">
                <a16:creationId xmlns:a16="http://schemas.microsoft.com/office/drawing/2014/main" id="{9A47D9B0-E5DB-85F0-C0D9-E3F15A9F4383}"/>
              </a:ext>
            </a:extLst>
          </p:cNvPr>
          <p:cNvPicPr>
            <a:picLocks noChangeAspect="1"/>
          </p:cNvPicPr>
          <p:nvPr/>
        </p:nvPicPr>
        <p:blipFill>
          <a:blip r:embed="rId5" cstate="print"/>
          <a:stretch>
            <a:fillRect/>
          </a:stretch>
        </p:blipFill>
        <p:spPr>
          <a:xfrm>
            <a:off x="8532366" y="1548061"/>
            <a:ext cx="1064657" cy="909541"/>
          </a:xfrm>
          <a:prstGeom prst="rect">
            <a:avLst/>
          </a:prstGeom>
        </p:spPr>
      </p:pic>
      <p:pic>
        <p:nvPicPr>
          <p:cNvPr id="11" name="图片 8" descr="textimage5.jpeg">
            <a:extLst>
              <a:ext uri="{FF2B5EF4-FFF2-40B4-BE49-F238E27FC236}">
                <a16:creationId xmlns:a16="http://schemas.microsoft.com/office/drawing/2014/main" id="{CF038472-2231-9B7F-7F90-C22D231F5506}"/>
              </a:ext>
            </a:extLst>
          </p:cNvPr>
          <p:cNvPicPr>
            <a:picLocks noChangeAspect="1"/>
          </p:cNvPicPr>
          <p:nvPr/>
        </p:nvPicPr>
        <p:blipFill>
          <a:blip r:embed="rId6" cstate="print"/>
          <a:stretch>
            <a:fillRect/>
          </a:stretch>
        </p:blipFill>
        <p:spPr>
          <a:xfrm>
            <a:off x="2898366" y="2850630"/>
            <a:ext cx="953480" cy="1122451"/>
          </a:xfrm>
          <a:prstGeom prst="rect">
            <a:avLst/>
          </a:prstGeom>
        </p:spPr>
      </p:pic>
      <p:pic>
        <p:nvPicPr>
          <p:cNvPr id="12" name="图片 9" descr="textimage6.jpeg">
            <a:extLst>
              <a:ext uri="{FF2B5EF4-FFF2-40B4-BE49-F238E27FC236}">
                <a16:creationId xmlns:a16="http://schemas.microsoft.com/office/drawing/2014/main" id="{158E3C06-71AD-E011-1F18-BB9302624AE9}"/>
              </a:ext>
            </a:extLst>
          </p:cNvPr>
          <p:cNvPicPr>
            <a:picLocks noChangeAspect="1"/>
          </p:cNvPicPr>
          <p:nvPr/>
        </p:nvPicPr>
        <p:blipFill>
          <a:blip r:embed="rId7" cstate="print"/>
          <a:stretch>
            <a:fillRect/>
          </a:stretch>
        </p:blipFill>
        <p:spPr>
          <a:xfrm>
            <a:off x="5715366" y="2764355"/>
            <a:ext cx="1638286" cy="899714"/>
          </a:xfrm>
          <a:prstGeom prst="rect">
            <a:avLst/>
          </a:prstGeom>
        </p:spPr>
      </p:pic>
      <p:pic>
        <p:nvPicPr>
          <p:cNvPr id="13" name="图片 10" descr="textimage7.jpeg">
            <a:extLst>
              <a:ext uri="{FF2B5EF4-FFF2-40B4-BE49-F238E27FC236}">
                <a16:creationId xmlns:a16="http://schemas.microsoft.com/office/drawing/2014/main" id="{4A2A3234-5780-6967-6A36-FF12F9CC7F76}"/>
              </a:ext>
            </a:extLst>
          </p:cNvPr>
          <p:cNvPicPr>
            <a:picLocks noChangeAspect="1"/>
          </p:cNvPicPr>
          <p:nvPr/>
        </p:nvPicPr>
        <p:blipFill>
          <a:blip r:embed="rId8" cstate="print"/>
          <a:stretch>
            <a:fillRect/>
          </a:stretch>
        </p:blipFill>
        <p:spPr>
          <a:xfrm>
            <a:off x="8532366" y="2772197"/>
            <a:ext cx="1485582" cy="1020819"/>
          </a:xfrm>
          <a:prstGeom prst="rect">
            <a:avLst/>
          </a:prstGeom>
        </p:spPr>
      </p:pic>
      <p:pic>
        <p:nvPicPr>
          <p:cNvPr id="14" name="图片 12" descr="textimage9.jpeg">
            <a:extLst>
              <a:ext uri="{FF2B5EF4-FFF2-40B4-BE49-F238E27FC236}">
                <a16:creationId xmlns:a16="http://schemas.microsoft.com/office/drawing/2014/main" id="{C345195F-6C9F-B8A8-4513-63E3E5C47CE5}"/>
              </a:ext>
            </a:extLst>
          </p:cNvPr>
          <p:cNvPicPr>
            <a:picLocks noChangeAspect="1"/>
          </p:cNvPicPr>
          <p:nvPr/>
        </p:nvPicPr>
        <p:blipFill>
          <a:blip r:embed="rId9" cstate="print"/>
          <a:stretch>
            <a:fillRect/>
          </a:stretch>
        </p:blipFill>
        <p:spPr>
          <a:xfrm>
            <a:off x="2941039" y="4155773"/>
            <a:ext cx="1039959" cy="992688"/>
          </a:xfrm>
          <a:prstGeom prst="rect">
            <a:avLst/>
          </a:prstGeom>
        </p:spPr>
      </p:pic>
      <p:pic>
        <p:nvPicPr>
          <p:cNvPr id="15" name="图片 13" descr="textimage10.jpeg">
            <a:extLst>
              <a:ext uri="{FF2B5EF4-FFF2-40B4-BE49-F238E27FC236}">
                <a16:creationId xmlns:a16="http://schemas.microsoft.com/office/drawing/2014/main" id="{795DBA69-ED45-0361-4B40-9373A72F7E68}"/>
              </a:ext>
            </a:extLst>
          </p:cNvPr>
          <p:cNvPicPr>
            <a:picLocks noChangeAspect="1"/>
          </p:cNvPicPr>
          <p:nvPr/>
        </p:nvPicPr>
        <p:blipFill>
          <a:blip r:embed="rId10" cstate="print"/>
          <a:stretch>
            <a:fillRect/>
          </a:stretch>
        </p:blipFill>
        <p:spPr>
          <a:xfrm>
            <a:off x="6003398" y="4139022"/>
            <a:ext cx="1039959" cy="991589"/>
          </a:xfrm>
          <a:prstGeom prst="rect">
            <a:avLst/>
          </a:prstGeom>
        </p:spPr>
      </p:pic>
      <p:pic>
        <p:nvPicPr>
          <p:cNvPr id="16" name="图片 14" descr="textimage11.jpeg">
            <a:extLst>
              <a:ext uri="{FF2B5EF4-FFF2-40B4-BE49-F238E27FC236}">
                <a16:creationId xmlns:a16="http://schemas.microsoft.com/office/drawing/2014/main" id="{F9D5153F-EBD8-7967-71E6-BD7575CFD808}"/>
              </a:ext>
            </a:extLst>
          </p:cNvPr>
          <p:cNvPicPr>
            <a:picLocks noChangeAspect="1"/>
          </p:cNvPicPr>
          <p:nvPr/>
        </p:nvPicPr>
        <p:blipFill>
          <a:blip r:embed="rId11" cstate="print"/>
          <a:stretch>
            <a:fillRect/>
          </a:stretch>
        </p:blipFill>
        <p:spPr>
          <a:xfrm>
            <a:off x="8820398" y="4140349"/>
            <a:ext cx="1086151" cy="102081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00511"/>
            <a:ext cx="11831400" cy="354719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dirty="0">
                <a:solidFill>
                  <a:srgbClr val="DE0000"/>
                </a:solidFill>
                <a:latin typeface="微软雅黑" panose="020B0503020204020204" pitchFamily="34" charset="-122"/>
                <a:ea typeface="微软雅黑" panose="020B0503020204020204" pitchFamily="34" charset="-122"/>
              </a:rPr>
              <a:t>　教材正文出现</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回旋加速器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1.构造:</a:t>
            </a:r>
            <a:r>
              <a:rPr lang="zh-CN" altLang="en-US" sz="2410" kern="0" dirty="0">
                <a:solidFill>
                  <a:srgbClr val="000000"/>
                </a:solidFill>
                <a:latin typeface="Times New Roman" panose="02020603050405020304" pitchFamily="65" charset="-122"/>
                <a:ea typeface="华文细黑" panose="02010600040101010101" pitchFamily="65" charset="-122"/>
              </a:rPr>
              <a:t>如图所示,D</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是半圆金属盒,D</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处于匀强磁场中,缝隙处接交流电源。</a:t>
            </a:r>
            <a:br>
              <a:rPr lang="en-US" altLang="zh-CN" dirty="0"/>
            </a:br>
            <a:r>
              <a:rPr lang="zh-CN" altLang="en-US" sz="2410" b="1" kern="0" dirty="0">
                <a:solidFill>
                  <a:srgbClr val="000000"/>
                </a:solidFill>
                <a:latin typeface="Times New Roman" panose="02020603050405020304" pitchFamily="65" charset="-122"/>
                <a:ea typeface="华文细黑" panose="02010600040101010101" pitchFamily="65" charset="-122"/>
              </a:rPr>
              <a:t>2.原理:</a:t>
            </a:r>
            <a:r>
              <a:rPr lang="zh-CN" altLang="en-US" sz="2410" kern="0" dirty="0">
                <a:solidFill>
                  <a:srgbClr val="000000"/>
                </a:solidFill>
                <a:latin typeface="Times New Roman" panose="02020603050405020304" pitchFamily="65" charset="-122"/>
                <a:ea typeface="华文细黑" panose="02010600040101010101" pitchFamily="65" charset="-122"/>
              </a:rPr>
              <a:t>交流电源的周期和粒子做圆周运动的周期相等,</a:t>
            </a:r>
            <a:r>
              <a:rPr lang="zh-CN" altLang="en-US" sz="2410" u="sng" kern="0" dirty="0">
                <a:solidFill>
                  <a:srgbClr val="000000"/>
                </a:solidFill>
                <a:latin typeface="Times New Roman" panose="02020603050405020304" pitchFamily="65" charset="-122"/>
                <a:ea typeface="华文细黑" panose="02010600040101010101" pitchFamily="65" charset="-122"/>
              </a:rPr>
              <a:t>使粒子</a:t>
            </a:r>
            <a:br>
              <a:rPr lang="en-US" altLang="zh-CN" sz="2410" u="sng" kern="0" dirty="0">
                <a:solidFill>
                  <a:srgbClr val="000000"/>
                </a:solidFill>
                <a:latin typeface="Times New Roman" panose="02020603050405020304" pitchFamily="65" charset="-122"/>
                <a:ea typeface="华文细黑" panose="02010600040101010101" pitchFamily="65" charset="-122"/>
              </a:rPr>
            </a:br>
            <a:r>
              <a:rPr lang="zh-CN" altLang="en-US" sz="2410" u="sng" kern="0" dirty="0">
                <a:solidFill>
                  <a:srgbClr val="000000"/>
                </a:solidFill>
                <a:latin typeface="Times New Roman" panose="02020603050405020304" pitchFamily="65" charset="-122"/>
                <a:ea typeface="华文细黑" panose="02010600040101010101" pitchFamily="65" charset="-122"/>
              </a:rPr>
              <a:t>每经过一次D形盒之间的缝隙,均被加速一次</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3.最大动能:</a:t>
            </a:r>
            <a:r>
              <a:rPr lang="zh-CN" altLang="en-US" sz="2410" kern="0" dirty="0">
                <a:solidFill>
                  <a:srgbClr val="000000"/>
                </a:solidFill>
                <a:latin typeface="Times New Roman" panose="02020603050405020304" pitchFamily="65" charset="-122"/>
                <a:ea typeface="华文细黑" panose="02010600040101010101" pitchFamily="65" charset="-122"/>
              </a:rPr>
              <a:t>由</a:t>
            </a:r>
            <a:r>
              <a:rPr lang="zh-CN" altLang="en-US" sz="2410" i="1" kern="0" dirty="0">
                <a:solidFill>
                  <a:srgbClr val="000000"/>
                </a:solidFill>
                <a:latin typeface="Times New Roman" panose="02020603050405020304" pitchFamily="65" charset="-122"/>
                <a:ea typeface="华文细黑" panose="02010600040101010101" pitchFamily="65" charset="-122"/>
              </a:rPr>
              <a:t>qv</a:t>
            </a:r>
            <a:r>
              <a:rPr lang="zh-CN" altLang="en-US" sz="1815" kern="0" baseline="-15000" dirty="0">
                <a:solidFill>
                  <a:srgbClr val="000000"/>
                </a:solidFill>
                <a:latin typeface="Times New Roman" panose="02020603050405020304" pitchFamily="65" charset="-122"/>
                <a:ea typeface="华文细黑" panose="02010600040101010101" pitchFamily="65" charset="-122"/>
              </a:rPr>
              <a:t>m</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11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45" kern="0" spc="-1318"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1765" kern="0" spc="41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得</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km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38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,粒子获得的</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最大动能由磁感应强度</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和D形盒的半径</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决定,与加速电压无关。</a:t>
            </a:r>
            <a:endParaRPr lang="zh-CN" altLang="en-US" dirty="0"/>
          </a:p>
        </p:txBody>
      </p:sp>
      <p:pic>
        <p:nvPicPr>
          <p:cNvPr id="3" name="图片 3" descr="textimage86.jpeg"/>
          <p:cNvPicPr>
            <a:picLocks noChangeAspect="1"/>
          </p:cNvPicPr>
          <p:nvPr/>
        </p:nvPicPr>
        <p:blipFill>
          <a:blip r:embed="rId3" cstate="print"/>
          <a:stretch>
            <a:fillRect/>
          </a:stretch>
        </p:blipFill>
        <p:spPr>
          <a:xfrm>
            <a:off x="9252446" y="1660612"/>
            <a:ext cx="1746268" cy="1615641"/>
          </a:xfrm>
          <a:prstGeom prst="rect">
            <a:avLst/>
          </a:prstGeom>
        </p:spPr>
      </p:pic>
      <p:graphicFrame>
        <p:nvGraphicFramePr>
          <p:cNvPr id="5" name="对象 4"/>
          <p:cNvGraphicFramePr>
            <a:graphicFrameLocks noChangeAspect="1"/>
          </p:cNvGraphicFramePr>
          <p:nvPr/>
        </p:nvGraphicFramePr>
        <p:xfrm>
          <a:off x="3094477" y="2772197"/>
          <a:ext cx="552449" cy="695324"/>
        </p:xfrm>
        <a:graphic>
          <a:graphicData uri="http://schemas.openxmlformats.org/presentationml/2006/ole">
            <mc:AlternateContent xmlns:mc="http://schemas.openxmlformats.org/markup-compatibility/2006">
              <mc:Choice xmlns:v="urn:schemas-microsoft-com:vml" Requires="v">
                <p:oleObj name="Equation" r:id="rId4" imgW="14630400" imgH="18288000" progId="Equation.DSMT4">
                  <p:embed/>
                </p:oleObj>
              </mc:Choice>
              <mc:Fallback>
                <p:oleObj name="Equation" r:id="rId4" imgW="14630400" imgH="18288000" progId="Equation.DSMT4">
                  <p:embed/>
                  <p:pic>
                    <p:nvPicPr>
                      <p:cNvPr id="5" name="对象 4"/>
                      <p:cNvPicPr>
                        <a:picLocks noChangeAspect="1"/>
                      </p:cNvPicPr>
                      <p:nvPr/>
                    </p:nvPicPr>
                    <p:blipFill>
                      <a:blip r:embed="rId5"/>
                      <a:stretch>
                        <a:fillRect/>
                      </a:stretch>
                    </p:blipFill>
                    <p:spPr>
                      <a:xfrm>
                        <a:off x="3094477" y="2772197"/>
                        <a:ext cx="552449"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507926" y="2810036"/>
          <a:ext cx="219074" cy="657224"/>
        </p:xfrm>
        <a:graphic>
          <a:graphicData uri="http://schemas.openxmlformats.org/presentationml/2006/ole">
            <mc:AlternateContent xmlns:mc="http://schemas.openxmlformats.org/markup-compatibility/2006">
              <mc:Choice xmlns:v="urn:schemas-microsoft-com:vml" Requires="v">
                <p:oleObj name="Equation" r:id="rId6" imgW="5791200" imgH="17373600" progId="Equation.DSMT4">
                  <p:embed/>
                </p:oleObj>
              </mc:Choice>
              <mc:Fallback>
                <p:oleObj name="Equation" r:id="rId6" imgW="5791200" imgH="17373600" progId="Equation.DSMT4">
                  <p:embed/>
                  <p:pic>
                    <p:nvPicPr>
                      <p:cNvPr id="6" name="对象 5"/>
                      <p:cNvPicPr>
                        <a:picLocks noChangeAspect="1"/>
                      </p:cNvPicPr>
                      <p:nvPr/>
                    </p:nvPicPr>
                    <p:blipFill>
                      <a:blip r:embed="rId7"/>
                      <a:stretch>
                        <a:fillRect/>
                      </a:stretch>
                    </p:blipFill>
                    <p:spPr>
                      <a:xfrm>
                        <a:off x="4507926" y="2810036"/>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936455" y="2953172"/>
          <a:ext cx="276225" cy="381000"/>
        </p:xfrm>
        <a:graphic>
          <a:graphicData uri="http://schemas.openxmlformats.org/presentationml/2006/ole">
            <mc:AlternateContent xmlns:mc="http://schemas.openxmlformats.org/markup-compatibility/2006">
              <mc:Choice xmlns:v="urn:schemas-microsoft-com:vml" Requires="v">
                <p:oleObj name="Equation" r:id="rId8" imgW="7315200" imgH="10058400" progId="Equation.DSMT4">
                  <p:embed/>
                </p:oleObj>
              </mc:Choice>
              <mc:Fallback>
                <p:oleObj name="Equation" r:id="rId8" imgW="7315200" imgH="10058400" progId="Equation.DSMT4">
                  <p:embed/>
                  <p:pic>
                    <p:nvPicPr>
                      <p:cNvPr id="7" name="对象 6"/>
                      <p:cNvPicPr>
                        <a:picLocks noChangeAspect="1"/>
                      </p:cNvPicPr>
                      <p:nvPr/>
                    </p:nvPicPr>
                    <p:blipFill>
                      <a:blip r:embed="rId9"/>
                      <a:stretch>
                        <a:fillRect/>
                      </a:stretch>
                    </p:blipFill>
                    <p:spPr>
                      <a:xfrm>
                        <a:off x="4936455" y="2953172"/>
                        <a:ext cx="27622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073679" y="2772197"/>
          <a:ext cx="895350" cy="695324"/>
        </p:xfrm>
        <a:graphic>
          <a:graphicData uri="http://schemas.openxmlformats.org/presentationml/2006/ole">
            <mc:AlternateContent xmlns:mc="http://schemas.openxmlformats.org/markup-compatibility/2006">
              <mc:Choice xmlns:v="urn:schemas-microsoft-com:vml" Requires="v">
                <p:oleObj name="Equation" r:id="rId10" imgW="23774400" imgH="18288000" progId="Equation.DSMT4">
                  <p:embed/>
                </p:oleObj>
              </mc:Choice>
              <mc:Fallback>
                <p:oleObj name="Equation" r:id="rId10" imgW="23774400" imgH="18288000" progId="Equation.DSMT4">
                  <p:embed/>
                  <p:pic>
                    <p:nvPicPr>
                      <p:cNvPr id="8" name="对象 7"/>
                      <p:cNvPicPr>
                        <a:picLocks noChangeAspect="1"/>
                      </p:cNvPicPr>
                      <p:nvPr/>
                    </p:nvPicPr>
                    <p:blipFill>
                      <a:blip r:embed="rId11"/>
                      <a:stretch>
                        <a:fillRect/>
                      </a:stretch>
                    </p:blipFill>
                    <p:spPr>
                      <a:xfrm>
                        <a:off x="6073679" y="2772197"/>
                        <a:ext cx="895350" cy="695324"/>
                      </a:xfrm>
                      <a:prstGeom prst="rect">
                        <a:avLst/>
                      </a:prstGeom>
                      <a:noFill/>
                      <a:ln w="9525">
                        <a:noFill/>
                      </a:ln>
                    </p:spPr>
                  </p:pic>
                </p:oleObj>
              </mc:Fallback>
            </mc:AlternateContent>
          </a:graphicData>
        </a:graphic>
      </p:graphicFrame>
      <p:sp>
        <p:nvSpPr>
          <p:cNvPr id="9" name="TextBox 2"/>
          <p:cNvSpPr txBox="1"/>
          <p:nvPr/>
        </p:nvSpPr>
        <p:spPr>
          <a:xfrm>
            <a:off x="468000" y="3967378"/>
            <a:ext cx="11831400" cy="122347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4.总时间:</a:t>
            </a:r>
            <a:r>
              <a:rPr lang="zh-CN" altLang="en-US" sz="2410" kern="0" dirty="0">
                <a:solidFill>
                  <a:srgbClr val="000000"/>
                </a:solidFill>
                <a:latin typeface="Times New Roman" panose="02020603050405020304" pitchFamily="65" charset="-122"/>
                <a:ea typeface="华文细黑" panose="02010600040101010101" pitchFamily="65" charset="-122"/>
              </a:rPr>
              <a:t>粒子在磁场中运动一个周期,被电场加速两次,每次增加动能</a:t>
            </a:r>
            <a:r>
              <a:rPr lang="zh-CN" altLang="en-US" sz="2410" i="1" kern="0" dirty="0">
                <a:solidFill>
                  <a:srgbClr val="000000"/>
                </a:solidFill>
                <a:latin typeface="Times New Roman" panose="02020603050405020304" pitchFamily="65" charset="-122"/>
                <a:ea typeface="华文细黑" panose="02010600040101010101" pitchFamily="65" charset="-122"/>
              </a:rPr>
              <a:t>qU</a:t>
            </a:r>
            <a:r>
              <a:rPr lang="zh-CN" altLang="en-US" sz="2410" kern="0" dirty="0">
                <a:solidFill>
                  <a:srgbClr val="000000"/>
                </a:solidFill>
                <a:latin typeface="Times New Roman" panose="02020603050405020304" pitchFamily="65" charset="-122"/>
                <a:ea typeface="华文细黑" panose="02010600040101010101" pitchFamily="65" charset="-122"/>
              </a:rPr>
              <a:t>,加速次数</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a:t>
            </a:r>
            <a:br>
              <a:rPr dirty="0"/>
            </a:br>
            <a:r>
              <a:rPr lang="zh-CN" altLang="en-US" sz="3285" kern="0" spc="54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,粒子在磁场中运动的总时间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20" kern="0" spc="-1297"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3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3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195" kern="0" spc="242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(忽略粒子在缝隙中运动的时间)。</a:t>
            </a:r>
            <a:endParaRPr lang="zh-CN" altLang="en-US" dirty="0"/>
          </a:p>
        </p:txBody>
      </p:sp>
      <p:graphicFrame>
        <p:nvGraphicFramePr>
          <p:cNvPr id="10" name="对象 9"/>
          <p:cNvGraphicFramePr>
            <a:graphicFrameLocks noChangeAspect="1"/>
          </p:cNvGraphicFramePr>
          <p:nvPr/>
        </p:nvGraphicFramePr>
        <p:xfrm>
          <a:off x="468000" y="4644405"/>
          <a:ext cx="485774" cy="714375"/>
        </p:xfrm>
        <a:graphic>
          <a:graphicData uri="http://schemas.openxmlformats.org/presentationml/2006/ole">
            <mc:AlternateContent xmlns:mc="http://schemas.openxmlformats.org/markup-compatibility/2006">
              <mc:Choice xmlns:v="urn:schemas-microsoft-com:vml" Requires="v">
                <p:oleObj name="Equation" r:id="rId12" imgW="12801600" imgH="18897600" progId="Equation.DSMT4">
                  <p:embed/>
                </p:oleObj>
              </mc:Choice>
              <mc:Fallback>
                <p:oleObj name="Equation" r:id="rId12" imgW="12801600" imgH="18897600" progId="Equation.DSMT4">
                  <p:embed/>
                  <p:pic>
                    <p:nvPicPr>
                      <p:cNvPr id="10" name="对象 9"/>
                      <p:cNvPicPr>
                        <a:picLocks noChangeAspect="1"/>
                      </p:cNvPicPr>
                      <p:nvPr/>
                    </p:nvPicPr>
                    <p:blipFill>
                      <a:blip r:embed="rId13"/>
                      <a:stretch>
                        <a:fillRect/>
                      </a:stretch>
                    </p:blipFill>
                    <p:spPr>
                      <a:xfrm>
                        <a:off x="468000" y="4644405"/>
                        <a:ext cx="485774"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959864" y="4644517"/>
          <a:ext cx="219075" cy="657225"/>
        </p:xfrm>
        <a:graphic>
          <a:graphicData uri="http://schemas.openxmlformats.org/presentationml/2006/ole">
            <mc:AlternateContent xmlns:mc="http://schemas.openxmlformats.org/markup-compatibility/2006">
              <mc:Choice xmlns:v="urn:schemas-microsoft-com:vml" Requires="v">
                <p:oleObj name="Equation" r:id="rId14" imgW="5791200" imgH="17373600" progId="Equation.DSMT4">
                  <p:embed/>
                </p:oleObj>
              </mc:Choice>
              <mc:Fallback>
                <p:oleObj name="Equation" r:id="rId14" imgW="5791200" imgH="17373600" progId="Equation.DSMT4">
                  <p:embed/>
                  <p:pic>
                    <p:nvPicPr>
                      <p:cNvPr id="11" name="对象 10"/>
                      <p:cNvPicPr>
                        <a:picLocks noChangeAspect="1"/>
                      </p:cNvPicPr>
                      <p:nvPr/>
                    </p:nvPicPr>
                    <p:blipFill>
                      <a:blip r:embed="rId15"/>
                      <a:stretch>
                        <a:fillRect/>
                      </a:stretch>
                    </p:blipFill>
                    <p:spPr>
                      <a:xfrm>
                        <a:off x="4959864" y="4644517"/>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519738" y="4644405"/>
          <a:ext cx="590550" cy="714375"/>
        </p:xfrm>
        <a:graphic>
          <a:graphicData uri="http://schemas.openxmlformats.org/presentationml/2006/ole">
            <mc:AlternateContent xmlns:mc="http://schemas.openxmlformats.org/markup-compatibility/2006">
              <mc:Choice xmlns:v="urn:schemas-microsoft-com:vml" Requires="v">
                <p:oleObj name="Equation" r:id="rId16" imgW="15544800" imgH="18897600" progId="Equation.DSMT4">
                  <p:embed/>
                </p:oleObj>
              </mc:Choice>
              <mc:Fallback>
                <p:oleObj name="Equation" r:id="rId16" imgW="15544800" imgH="18897600" progId="Equation.DSMT4">
                  <p:embed/>
                  <p:pic>
                    <p:nvPicPr>
                      <p:cNvPr id="12" name="对象 11"/>
                      <p:cNvPicPr>
                        <a:picLocks noChangeAspect="1"/>
                      </p:cNvPicPr>
                      <p:nvPr/>
                    </p:nvPicPr>
                    <p:blipFill>
                      <a:blip r:embed="rId17"/>
                      <a:stretch>
                        <a:fillRect/>
                      </a:stretch>
                    </p:blipFill>
                    <p:spPr>
                      <a:xfrm>
                        <a:off x="5519738" y="4644405"/>
                        <a:ext cx="590550" cy="7143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186788" y="4644405"/>
          <a:ext cx="590550" cy="714375"/>
        </p:xfrm>
        <a:graphic>
          <a:graphicData uri="http://schemas.openxmlformats.org/presentationml/2006/ole">
            <mc:AlternateContent xmlns:mc="http://schemas.openxmlformats.org/markup-compatibility/2006">
              <mc:Choice xmlns:v="urn:schemas-microsoft-com:vml" Requires="v">
                <p:oleObj name="Equation" r:id="rId18" imgW="15544800" imgH="18897600" progId="Equation.DSMT4">
                  <p:embed/>
                </p:oleObj>
              </mc:Choice>
              <mc:Fallback>
                <p:oleObj name="Equation" r:id="rId18" imgW="15544800" imgH="18897600" progId="Equation.DSMT4">
                  <p:embed/>
                  <p:pic>
                    <p:nvPicPr>
                      <p:cNvPr id="13" name="对象 12"/>
                      <p:cNvPicPr>
                        <a:picLocks noChangeAspect="1"/>
                      </p:cNvPicPr>
                      <p:nvPr/>
                    </p:nvPicPr>
                    <p:blipFill>
                      <a:blip r:embed="rId19"/>
                      <a:stretch>
                        <a:fillRect/>
                      </a:stretch>
                    </p:blipFill>
                    <p:spPr>
                      <a:xfrm>
                        <a:off x="6186788" y="4644405"/>
                        <a:ext cx="5905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949911" y="4606677"/>
          <a:ext cx="714375" cy="695324"/>
        </p:xfrm>
        <a:graphic>
          <a:graphicData uri="http://schemas.openxmlformats.org/presentationml/2006/ole">
            <mc:AlternateContent xmlns:mc="http://schemas.openxmlformats.org/markup-compatibility/2006">
              <mc:Choice xmlns:v="urn:schemas-microsoft-com:vml" Requires="v">
                <p:oleObj name="Equation" r:id="rId20" imgW="18897600" imgH="18288000" progId="Equation.DSMT4">
                  <p:embed/>
                </p:oleObj>
              </mc:Choice>
              <mc:Fallback>
                <p:oleObj name="Equation" r:id="rId20" imgW="18897600" imgH="18288000" progId="Equation.DSMT4">
                  <p:embed/>
                  <p:pic>
                    <p:nvPicPr>
                      <p:cNvPr id="14" name="对象 13"/>
                      <p:cNvPicPr>
                        <a:picLocks noChangeAspect="1"/>
                      </p:cNvPicPr>
                      <p:nvPr/>
                    </p:nvPicPr>
                    <p:blipFill>
                      <a:blip r:embed="rId21"/>
                      <a:stretch>
                        <a:fillRect/>
                      </a:stretch>
                    </p:blipFill>
                    <p:spPr>
                      <a:xfrm>
                        <a:off x="6949911" y="4606677"/>
                        <a:ext cx="714375" cy="695324"/>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4224154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467941"/>
            <a:ext cx="11718000" cy="934679"/>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b="1" kern="0" dirty="0">
                <a:solidFill>
                  <a:srgbClr val="FF0000"/>
                </a:solidFill>
                <a:latin typeface="Times New Roman" panose="02020603050405020304" pitchFamily="18" charset="0"/>
                <a:ea typeface="微软雅黑" pitchFamily="65" charset="-122"/>
                <a:cs typeface="Times New Roman" panose="02020603050405020304" pitchFamily="18" charset="0"/>
              </a:rPr>
              <a:t>洛伦兹力在现代科技中的典型运用（含课后习题、课题研究）</a:t>
            </a:r>
          </a:p>
          <a:p>
            <a:pPr marL="0" indent="0" eaLnBrk="0" latinLnBrk="1" hangingPunct="0">
              <a:lnSpc>
                <a:spcPct val="150000"/>
              </a:lnSpc>
              <a:spcBef>
                <a:spcPts val="147"/>
              </a:spcBef>
              <a:buNone/>
            </a:pPr>
            <a:endParaRPr lang="zh-CN" alt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12921354"/>
              </p:ext>
            </p:extLst>
          </p:nvPr>
        </p:nvGraphicFramePr>
        <p:xfrm>
          <a:off x="576000" y="1053515"/>
          <a:ext cx="11160000" cy="4454975"/>
        </p:xfrm>
        <a:graphic>
          <a:graphicData uri="http://schemas.openxmlformats.org/drawingml/2006/table">
            <a:tbl>
              <a:tblPr/>
              <a:tblGrid>
                <a:gridCol w="111560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gridCol w="5939938">
                  <a:extLst>
                    <a:ext uri="{9D8B030D-6E8A-4147-A177-3AD203B41FA5}">
                      <a16:colId xmlns:a16="http://schemas.microsoft.com/office/drawing/2014/main" val="20002"/>
                    </a:ext>
                  </a:extLst>
                </a:gridCol>
              </a:tblGrid>
              <a:tr h="609191">
                <a:tc>
                  <a:txBody>
                    <a:bodyPr/>
                    <a:lstStyle/>
                    <a:p>
                      <a:pPr eaLnBrk="0" latinLnBrk="1" hangingPunct="0">
                        <a:lnSpc>
                          <a:spcPct val="150000"/>
                        </a:lnSpc>
                        <a:spcBef>
                          <a:spcPts val="0"/>
                        </a:spcBef>
                      </a:pPr>
                      <a:r>
                        <a:rPr lang="zh-CN" altLang="en-US" sz="2012" kern="0" dirty="0">
                          <a:solidFill>
                            <a:srgbClr val="000000"/>
                          </a:solidFill>
                          <a:latin typeface="Times New Roman" pitchFamily="65" charset="-122"/>
                          <a:ea typeface="微软雅黑" pitchFamily="65" charset="-122"/>
                        </a:rPr>
                        <a:t> </a:t>
                      </a:r>
                    </a:p>
                  </a:txBody>
                  <a:tcPr marL="45720" marR="45720"/>
                </a:tc>
                <a:tc>
                  <a:txBody>
                    <a:bodyPr/>
                    <a:lstStyle/>
                    <a:p>
                      <a:pPr algn="ctr" eaLnBrk="0" latinLnBrk="1" hangingPunct="0">
                        <a:lnSpc>
                          <a:spcPct val="150000"/>
                        </a:lnSpc>
                        <a:spcBef>
                          <a:spcPts val="0"/>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原理图</a:t>
                      </a:r>
                    </a:p>
                  </a:txBody>
                  <a:tcPr marL="45720" marR="45720"/>
                </a:tc>
                <a:tc>
                  <a:txBody>
                    <a:bodyPr/>
                    <a:lstStyle/>
                    <a:p>
                      <a:pPr algn="ctr" eaLnBrk="0" latinLnBrk="1" hangingPunct="0">
                        <a:lnSpc>
                          <a:spcPct val="150000"/>
                        </a:lnSpc>
                        <a:spcBef>
                          <a:spcPts val="0"/>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规律</a:t>
                      </a:r>
                    </a:p>
                  </a:txBody>
                  <a:tcPr marL="45720" marR="45720"/>
                </a:tc>
                <a:extLst>
                  <a:ext uri="{0D108BD9-81ED-4DB2-BD59-A6C34878D82A}">
                    <a16:rowId xmlns:a16="http://schemas.microsoft.com/office/drawing/2014/main" val="10000"/>
                  </a:ext>
                </a:extLst>
              </a:tr>
              <a:tr h="1757552">
                <a:tc>
                  <a:txBody>
                    <a:bodyPr/>
                    <a:lstStyle/>
                    <a:p>
                      <a:pPr eaLnBrk="0" latinLnBrk="1" hangingPunct="0">
                        <a:lnSpc>
                          <a:spcPct val="150000"/>
                        </a:lnSpc>
                        <a:spcBef>
                          <a:spcPts val="0"/>
                        </a:spcBef>
                      </a:pPr>
                      <a:r>
                        <a:rPr lang="zh-CN" altLang="en-US" sz="2710" kern="0" spc="-535"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7673" kern="0" spc="1460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tc>
                  <a:txBody>
                    <a:bodyPr/>
                    <a:lstStyle/>
                    <a:p>
                      <a:pPr eaLnBrk="0" latinLnBrk="1" hangingPunct="0">
                        <a:lnSpc>
                          <a:spcPct val="150000"/>
                        </a:lnSpc>
                        <a:spcBef>
                          <a:spcPts val="227"/>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带电粒子由静止被加速电场加速,qU=</a:t>
                      </a:r>
                      <a:r>
                        <a:rPr lang="zh-CN" altLang="en-US" sz="2592" kern="0" spc="-116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mv</a:t>
                      </a:r>
                      <a:r>
                        <a:rPr lang="zh-CN" altLang="en-US" sz="1515"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p>
                    <a:p>
                      <a:pPr eaLnBrk="0" latinLnBrk="1" hangingPunct="0">
                        <a:lnSpc>
                          <a:spcPct val="150000"/>
                        </a:lnSpc>
                        <a:spcBef>
                          <a:spcPts val="227"/>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在磁场中做匀速圆周运动,qvB=m</a:t>
                      </a:r>
                      <a:r>
                        <a:rPr lang="zh-CN" altLang="en-US" sz="2722" kern="0" spc="-47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,比荷</a:t>
                      </a:r>
                      <a:r>
                        <a:rPr lang="zh-CN" altLang="en-US" sz="2547" kern="0" spc="-52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547" kern="0" spc="135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extLst>
                  <a:ext uri="{0D108BD9-81ED-4DB2-BD59-A6C34878D82A}">
                    <a16:rowId xmlns:a16="http://schemas.microsoft.com/office/drawing/2014/main" val="10001"/>
                  </a:ext>
                </a:extLst>
              </a:tr>
              <a:tr h="2088232">
                <a:tc>
                  <a:txBody>
                    <a:bodyPr/>
                    <a:lstStyle/>
                    <a:p>
                      <a:pPr eaLnBrk="0" latinLnBrk="1" hangingPunct="0">
                        <a:lnSpc>
                          <a:spcPct val="150000"/>
                        </a:lnSpc>
                        <a:spcBef>
                          <a:spcPts val="0"/>
                        </a:spcBef>
                      </a:pPr>
                      <a:r>
                        <a:rPr lang="zh-CN" altLang="en-US" sz="4440" kern="0" spc="-2265"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7673" kern="0" spc="1137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tc>
                  <a:txBody>
                    <a:bodyPr/>
                    <a:lstStyle/>
                    <a:p>
                      <a:pPr eaLnBrk="0" latinLnBrk="1" hangingPunct="0">
                        <a:lnSpc>
                          <a:spcPct val="150000"/>
                        </a:lnSpc>
                        <a:spcBef>
                          <a:spcPts val="279"/>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带电粒子经电场加速,经磁场回旋,在磁场中运动一个周期被电场加速两次,每次动能增加qU。由qvB=</a:t>
                      </a:r>
                      <a:r>
                        <a:rPr lang="zh-CN" altLang="en-US" sz="2722" kern="0" spc="87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得离开时的动能E</a:t>
                      </a:r>
                      <a:r>
                        <a:rPr lang="zh-CN" altLang="en-US" sz="15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km</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711" kern="0" spc="3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,则加速次数n=</a:t>
                      </a:r>
                      <a:r>
                        <a:rPr lang="zh-CN" altLang="en-US" sz="2755" kern="0" spc="39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extLst>
                  <a:ext uri="{0D108BD9-81ED-4DB2-BD59-A6C34878D82A}">
                    <a16:rowId xmlns:a16="http://schemas.microsoft.com/office/drawing/2014/main" val="10002"/>
                  </a:ext>
                </a:extLst>
              </a:tr>
            </a:tbl>
          </a:graphicData>
        </a:graphic>
      </p:graphicFrame>
      <p:pic>
        <p:nvPicPr>
          <p:cNvPr id="4" name="图片 3" descr="textimage39.jpeg"/>
          <p:cNvPicPr>
            <a:picLocks noChangeAspect="1"/>
          </p:cNvPicPr>
          <p:nvPr/>
        </p:nvPicPr>
        <p:blipFill>
          <a:blip r:embed="rId4"/>
          <a:stretch>
            <a:fillRect/>
          </a:stretch>
        </p:blipFill>
        <p:spPr>
          <a:xfrm>
            <a:off x="879484" y="2049613"/>
            <a:ext cx="276224" cy="790574"/>
          </a:xfrm>
          <a:prstGeom prst="rect">
            <a:avLst/>
          </a:prstGeom>
        </p:spPr>
      </p:pic>
      <p:pic>
        <p:nvPicPr>
          <p:cNvPr id="5" name="图片 4" descr="textimage40.jpeg"/>
          <p:cNvPicPr>
            <a:picLocks noChangeAspect="1"/>
          </p:cNvPicPr>
          <p:nvPr/>
        </p:nvPicPr>
        <p:blipFill>
          <a:blip r:embed="rId5"/>
          <a:stretch>
            <a:fillRect/>
          </a:stretch>
        </p:blipFill>
        <p:spPr>
          <a:xfrm>
            <a:off x="2486726" y="1783762"/>
            <a:ext cx="1909147" cy="1510605"/>
          </a:xfrm>
          <a:prstGeom prst="rect">
            <a:avLst/>
          </a:prstGeom>
        </p:spPr>
      </p:pic>
      <p:pic>
        <p:nvPicPr>
          <p:cNvPr id="6" name="图片 5" descr="textimage41.jpeg"/>
          <p:cNvPicPr>
            <a:picLocks noChangeAspect="1"/>
          </p:cNvPicPr>
          <p:nvPr/>
        </p:nvPicPr>
        <p:blipFill>
          <a:blip r:embed="rId6"/>
          <a:stretch>
            <a:fillRect/>
          </a:stretch>
        </p:blipFill>
        <p:spPr>
          <a:xfrm>
            <a:off x="924224" y="3777481"/>
            <a:ext cx="276224" cy="1295399"/>
          </a:xfrm>
          <a:prstGeom prst="rect">
            <a:avLst/>
          </a:prstGeom>
        </p:spPr>
      </p:pic>
      <p:pic>
        <p:nvPicPr>
          <p:cNvPr id="7" name="图片 6" descr="textimage42.jpeg"/>
          <p:cNvPicPr>
            <a:picLocks noChangeAspect="1"/>
          </p:cNvPicPr>
          <p:nvPr/>
        </p:nvPicPr>
        <p:blipFill>
          <a:blip r:embed="rId7"/>
          <a:stretch>
            <a:fillRect/>
          </a:stretch>
        </p:blipFill>
        <p:spPr>
          <a:xfrm>
            <a:off x="2667888" y="3617452"/>
            <a:ext cx="1869609" cy="1729756"/>
          </a:xfrm>
          <a:prstGeom prst="rect">
            <a:avLst/>
          </a:prstGeom>
        </p:spPr>
      </p:pic>
      <p:graphicFrame>
        <p:nvGraphicFramePr>
          <p:cNvPr id="8" name="对象 7"/>
          <p:cNvGraphicFramePr>
            <a:graphicFrameLocks noChangeAspect="1"/>
          </p:cNvGraphicFramePr>
          <p:nvPr>
            <p:extLst>
              <p:ext uri="{D42A27DB-BD31-4B8C-83A1-F6EECF244321}">
                <p14:modId xmlns:p14="http://schemas.microsoft.com/office/powerpoint/2010/main" val="928741236"/>
              </p:ext>
            </p:extLst>
          </p:nvPr>
        </p:nvGraphicFramePr>
        <p:xfrm>
          <a:off x="9947783" y="1783762"/>
          <a:ext cx="180975" cy="552450"/>
        </p:xfrm>
        <a:graphic>
          <a:graphicData uri="http://schemas.openxmlformats.org/presentationml/2006/ole">
            <mc:AlternateContent xmlns:mc="http://schemas.openxmlformats.org/markup-compatibility/2006">
              <mc:Choice xmlns:v="urn:schemas-microsoft-com:vml" Requires="v">
                <p:oleObj name="Equation" r:id="rId8" imgW="182400" imgH="556800" progId="Equation.DSMT4">
                  <p:embed/>
                </p:oleObj>
              </mc:Choice>
              <mc:Fallback>
                <p:oleObj name="Equation" r:id="rId8" imgW="182400" imgH="556800" progId="Equation.DSMT4">
                  <p:embed/>
                  <p:pic>
                    <p:nvPicPr>
                      <p:cNvPr id="8" name="对象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7783" y="1783762"/>
                        <a:ext cx="1809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75258065"/>
              </p:ext>
            </p:extLst>
          </p:nvPr>
        </p:nvGraphicFramePr>
        <p:xfrm>
          <a:off x="9430431" y="2384424"/>
          <a:ext cx="285750" cy="590550"/>
        </p:xfrm>
        <a:graphic>
          <a:graphicData uri="http://schemas.openxmlformats.org/presentationml/2006/ole">
            <mc:AlternateContent xmlns:mc="http://schemas.openxmlformats.org/markup-compatibility/2006">
              <mc:Choice xmlns:v="urn:schemas-microsoft-com:vml" Requires="v">
                <p:oleObj name="Equation" r:id="rId10" imgW="288000" imgH="595200" progId="Equation.DSMT4">
                  <p:embed/>
                </p:oleObj>
              </mc:Choice>
              <mc:Fallback>
                <p:oleObj name="Equation" r:id="rId10" imgW="288000" imgH="595200" progId="Equation.DSMT4">
                  <p:embed/>
                  <p:pic>
                    <p:nvPicPr>
                      <p:cNvPr id="9" name="对象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30431" y="2384424"/>
                        <a:ext cx="28575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136981555"/>
              </p:ext>
            </p:extLst>
          </p:nvPr>
        </p:nvGraphicFramePr>
        <p:xfrm>
          <a:off x="10291281" y="2424086"/>
          <a:ext cx="257175" cy="552450"/>
        </p:xfrm>
        <a:graphic>
          <a:graphicData uri="http://schemas.openxmlformats.org/presentationml/2006/ole">
            <mc:AlternateContent xmlns:mc="http://schemas.openxmlformats.org/markup-compatibility/2006">
              <mc:Choice xmlns:v="urn:schemas-microsoft-com:vml" Requires="v">
                <p:oleObj name="Equation" r:id="rId12" imgW="259200" imgH="556800" progId="Equation.DSMT4">
                  <p:embed/>
                </p:oleObj>
              </mc:Choice>
              <mc:Fallback>
                <p:oleObj name="Equation" r:id="rId12" imgW="259200" imgH="556800" progId="Equation.DSMT4">
                  <p:embed/>
                  <p:pic>
                    <p:nvPicPr>
                      <p:cNvPr id="10" name="对象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91281" y="2424086"/>
                        <a:ext cx="257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678482431"/>
              </p:ext>
            </p:extLst>
          </p:nvPr>
        </p:nvGraphicFramePr>
        <p:xfrm>
          <a:off x="10773371" y="2424086"/>
          <a:ext cx="495299" cy="552449"/>
        </p:xfrm>
        <a:graphic>
          <a:graphicData uri="http://schemas.openxmlformats.org/presentationml/2006/ole">
            <mc:AlternateContent xmlns:mc="http://schemas.openxmlformats.org/markup-compatibility/2006">
              <mc:Choice xmlns:v="urn:schemas-microsoft-com:vml" Requires="v">
                <p:oleObj name="Equation" r:id="rId14" imgW="499200" imgH="556800" progId="Equation.DSMT4">
                  <p:embed/>
                </p:oleObj>
              </mc:Choice>
              <mc:Fallback>
                <p:oleObj name="Equation" r:id="rId14" imgW="499200" imgH="556800" progId="Equation.DSMT4">
                  <p:embed/>
                  <p:pic>
                    <p:nvPicPr>
                      <p:cNvPr id="11" name="对象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73371" y="2424086"/>
                        <a:ext cx="495299" cy="552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070180448"/>
              </p:ext>
            </p:extLst>
          </p:nvPr>
        </p:nvGraphicFramePr>
        <p:xfrm>
          <a:off x="11171209" y="4051831"/>
          <a:ext cx="457199" cy="590550"/>
        </p:xfrm>
        <a:graphic>
          <a:graphicData uri="http://schemas.openxmlformats.org/presentationml/2006/ole">
            <mc:AlternateContent xmlns:mc="http://schemas.openxmlformats.org/markup-compatibility/2006">
              <mc:Choice xmlns:v="urn:schemas-microsoft-com:vml" Requires="v">
                <p:oleObj name="Equation" r:id="rId16" imgW="460800" imgH="595200" progId="Equation.DSMT4">
                  <p:embed/>
                </p:oleObj>
              </mc:Choice>
              <mc:Fallback>
                <p:oleObj name="Equation" r:id="rId16" imgW="460800" imgH="595200" progId="Equation.DSMT4">
                  <p:embed/>
                  <p:pic>
                    <p:nvPicPr>
                      <p:cNvPr id="12" name="对象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71209" y="4051831"/>
                        <a:ext cx="457199"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122186423"/>
              </p:ext>
            </p:extLst>
          </p:nvPr>
        </p:nvGraphicFramePr>
        <p:xfrm>
          <a:off x="8120881" y="4644394"/>
          <a:ext cx="771525" cy="590550"/>
        </p:xfrm>
        <a:graphic>
          <a:graphicData uri="http://schemas.openxmlformats.org/presentationml/2006/ole">
            <mc:AlternateContent xmlns:mc="http://schemas.openxmlformats.org/markup-compatibility/2006">
              <mc:Choice xmlns:v="urn:schemas-microsoft-com:vml" Requires="v">
                <p:oleObj name="Equation" r:id="rId18" imgW="777600" imgH="595200" progId="Equation.DSMT4">
                  <p:embed/>
                </p:oleObj>
              </mc:Choice>
              <mc:Fallback>
                <p:oleObj name="Equation" r:id="rId18" imgW="777600" imgH="595200" progId="Equation.DSMT4">
                  <p:embed/>
                  <p:pic>
                    <p:nvPicPr>
                      <p:cNvPr id="13" name="对象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0881" y="4644394"/>
                        <a:ext cx="7715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494424871"/>
              </p:ext>
            </p:extLst>
          </p:nvPr>
        </p:nvGraphicFramePr>
        <p:xfrm>
          <a:off x="10476582" y="4644394"/>
          <a:ext cx="400050" cy="600075"/>
        </p:xfrm>
        <a:graphic>
          <a:graphicData uri="http://schemas.openxmlformats.org/presentationml/2006/ole">
            <mc:AlternateContent xmlns:mc="http://schemas.openxmlformats.org/markup-compatibility/2006">
              <mc:Choice xmlns:v="urn:schemas-microsoft-com:vml" Requires="v">
                <p:oleObj name="Equation" r:id="rId20" imgW="403200" imgH="604800" progId="Equation.DSMT4">
                  <p:embed/>
                </p:oleObj>
              </mc:Choice>
              <mc:Fallback>
                <p:oleObj name="Equation" r:id="rId20" imgW="403200" imgH="604800" progId="Equation.DSMT4">
                  <p:embed/>
                  <p:pic>
                    <p:nvPicPr>
                      <p:cNvPr id="14" name="对象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76582" y="4644394"/>
                        <a:ext cx="4000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custData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3214837886"/>
              </p:ext>
            </p:extLst>
          </p:nvPr>
        </p:nvGraphicFramePr>
        <p:xfrm>
          <a:off x="576000" y="1260000"/>
          <a:ext cx="11160000" cy="4304609"/>
        </p:xfrm>
        <a:graphic>
          <a:graphicData uri="http://schemas.openxmlformats.org/drawingml/2006/table">
            <a:tbl>
              <a:tblPr/>
              <a:tblGrid>
                <a:gridCol w="1475646">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gridCol w="4787810">
                  <a:extLst>
                    <a:ext uri="{9D8B030D-6E8A-4147-A177-3AD203B41FA5}">
                      <a16:colId xmlns:a16="http://schemas.microsoft.com/office/drawing/2014/main" val="20002"/>
                    </a:ext>
                  </a:extLst>
                </a:gridCol>
              </a:tblGrid>
              <a:tr h="2130791">
                <a:tc>
                  <a:txBody>
                    <a:bodyPr/>
                    <a:lstStyle/>
                    <a:p>
                      <a:pPr eaLnBrk="0" latinLnBrk="1" hangingPunct="0">
                        <a:lnSpc>
                          <a:spcPct val="150000"/>
                        </a:lnSpc>
                        <a:spcBef>
                          <a:spcPts val="0"/>
                        </a:spcBef>
                      </a:pPr>
                      <a:r>
                        <a:rPr lang="zh-CN" altLang="en-US" sz="4440" kern="0" spc="-2265"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6530" kern="0" spc="13869"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227"/>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若qv</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B=qE,即v</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592" kern="0" spc="-86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,粒子做匀速直线运动</a:t>
                      </a:r>
                    </a:p>
                  </a:txBody>
                  <a:tcPr marL="45720" marR="45720"/>
                </a:tc>
                <a:extLst>
                  <a:ext uri="{0D108BD9-81ED-4DB2-BD59-A6C34878D82A}">
                    <a16:rowId xmlns:a16="http://schemas.microsoft.com/office/drawing/2014/main" val="10000"/>
                  </a:ext>
                </a:extLst>
              </a:tr>
              <a:tr h="2173818">
                <a:tc>
                  <a:txBody>
                    <a:bodyPr/>
                    <a:lstStyle/>
                    <a:p>
                      <a:pPr eaLnBrk="0" latinLnBrk="1" hangingPunct="0">
                        <a:lnSpc>
                          <a:spcPct val="150000"/>
                        </a:lnSpc>
                        <a:spcBef>
                          <a:spcPts val="0"/>
                        </a:spcBef>
                      </a:pPr>
                      <a:r>
                        <a:rPr lang="zh-CN" altLang="en-US" sz="5289" kern="0" spc="-3114"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5709" kern="0" spc="22448"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227"/>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等离子体射入,受洛伦兹力偏转,使两极板分别带正、负电,A、B两极板间电压为U时稳定,q</a:t>
                      </a:r>
                      <a:r>
                        <a:rPr lang="zh-CN" altLang="en-US" sz="2592" kern="0" spc="-56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=qvB,U=Bdv</a:t>
                      </a:r>
                    </a:p>
                  </a:txBody>
                  <a:tcPr marL="45720" marR="45720"/>
                </a:tc>
                <a:extLst>
                  <a:ext uri="{0D108BD9-81ED-4DB2-BD59-A6C34878D82A}">
                    <a16:rowId xmlns:a16="http://schemas.microsoft.com/office/drawing/2014/main" val="10001"/>
                  </a:ext>
                </a:extLst>
              </a:tr>
            </a:tbl>
          </a:graphicData>
        </a:graphic>
      </p:graphicFrame>
      <p:pic>
        <p:nvPicPr>
          <p:cNvPr id="3" name="图片 3" descr="textimage43.jpeg"/>
          <p:cNvPicPr>
            <a:picLocks noChangeAspect="1"/>
          </p:cNvPicPr>
          <p:nvPr/>
        </p:nvPicPr>
        <p:blipFill>
          <a:blip r:embed="rId4"/>
          <a:stretch>
            <a:fillRect/>
          </a:stretch>
        </p:blipFill>
        <p:spPr>
          <a:xfrm>
            <a:off x="1271676" y="1620069"/>
            <a:ext cx="276224" cy="1295399"/>
          </a:xfrm>
          <a:prstGeom prst="rect">
            <a:avLst/>
          </a:prstGeom>
        </p:spPr>
      </p:pic>
      <p:pic>
        <p:nvPicPr>
          <p:cNvPr id="4" name="图片 4" descr="textimage44.jpeg"/>
          <p:cNvPicPr>
            <a:picLocks noChangeAspect="1"/>
          </p:cNvPicPr>
          <p:nvPr/>
        </p:nvPicPr>
        <p:blipFill>
          <a:blip r:embed="rId5"/>
          <a:stretch>
            <a:fillRect/>
          </a:stretch>
        </p:blipFill>
        <p:spPr>
          <a:xfrm>
            <a:off x="2915742" y="1440650"/>
            <a:ext cx="2590800" cy="1904999"/>
          </a:xfrm>
          <a:prstGeom prst="rect">
            <a:avLst/>
          </a:prstGeom>
        </p:spPr>
      </p:pic>
      <p:pic>
        <p:nvPicPr>
          <p:cNvPr id="5" name="图片 5" descr="textimage45.jpeg"/>
          <p:cNvPicPr>
            <a:picLocks noChangeAspect="1"/>
          </p:cNvPicPr>
          <p:nvPr/>
        </p:nvPicPr>
        <p:blipFill>
          <a:blip r:embed="rId6"/>
          <a:stretch>
            <a:fillRect/>
          </a:stretch>
        </p:blipFill>
        <p:spPr>
          <a:xfrm>
            <a:off x="1257688" y="3679269"/>
            <a:ext cx="276224" cy="1543049"/>
          </a:xfrm>
          <a:prstGeom prst="rect">
            <a:avLst/>
          </a:prstGeom>
        </p:spPr>
      </p:pic>
      <p:pic>
        <p:nvPicPr>
          <p:cNvPr id="6" name="图片 6" descr="textimage46.jpeg"/>
          <p:cNvPicPr>
            <a:picLocks noChangeAspect="1"/>
          </p:cNvPicPr>
          <p:nvPr/>
        </p:nvPicPr>
        <p:blipFill>
          <a:blip r:embed="rId7"/>
          <a:stretch>
            <a:fillRect/>
          </a:stretch>
        </p:blipFill>
        <p:spPr>
          <a:xfrm>
            <a:off x="2843734" y="3644248"/>
            <a:ext cx="3576000" cy="1665418"/>
          </a:xfrm>
          <a:prstGeom prst="rect">
            <a:avLst/>
          </a:prstGeom>
        </p:spPr>
      </p:pic>
      <p:graphicFrame>
        <p:nvGraphicFramePr>
          <p:cNvPr id="8" name="对象 7"/>
          <p:cNvGraphicFramePr>
            <a:graphicFrameLocks noChangeAspect="1"/>
          </p:cNvGraphicFramePr>
          <p:nvPr/>
        </p:nvGraphicFramePr>
        <p:xfrm>
          <a:off x="8802350" y="1349860"/>
          <a:ext cx="219075" cy="552450"/>
        </p:xfrm>
        <a:graphic>
          <a:graphicData uri="http://schemas.openxmlformats.org/presentationml/2006/ole">
            <mc:AlternateContent xmlns:mc="http://schemas.openxmlformats.org/markup-compatibility/2006">
              <mc:Choice xmlns:v="urn:schemas-microsoft-com:vml" Requires="v">
                <p:oleObj name="Equation" r:id="rId8" imgW="220800" imgH="556800" progId="Equation.DSMT4">
                  <p:embed/>
                </p:oleObj>
              </mc:Choice>
              <mc:Fallback>
                <p:oleObj name="Equation" r:id="rId8" imgW="220800" imgH="556800" progId="Equation.DSMT4">
                  <p:embed/>
                  <p:pic>
                    <p:nvPicPr>
                      <p:cNvPr id="8" name="对象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2350" y="1349860"/>
                        <a:ext cx="2190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943939099"/>
              </p:ext>
            </p:extLst>
          </p:nvPr>
        </p:nvGraphicFramePr>
        <p:xfrm>
          <a:off x="7668270" y="4438251"/>
          <a:ext cx="257175" cy="552450"/>
        </p:xfrm>
        <a:graphic>
          <a:graphicData uri="http://schemas.openxmlformats.org/presentationml/2006/ole">
            <mc:AlternateContent xmlns:mc="http://schemas.openxmlformats.org/markup-compatibility/2006">
              <mc:Choice xmlns:v="urn:schemas-microsoft-com:vml" Requires="v">
                <p:oleObj name="Equation" r:id="rId10" imgW="259200" imgH="556800" progId="Equation.DSMT4">
                  <p:embed/>
                </p:oleObj>
              </mc:Choice>
              <mc:Fallback>
                <p:oleObj name="Equation" r:id="rId10" imgW="259200" imgH="556800" progId="Equation.DSMT4">
                  <p:embed/>
                  <p:pic>
                    <p:nvPicPr>
                      <p:cNvPr id="9" name="对象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8270" y="4438251"/>
                        <a:ext cx="257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custData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1707965179"/>
              </p:ext>
            </p:extLst>
          </p:nvPr>
        </p:nvGraphicFramePr>
        <p:xfrm>
          <a:off x="576000" y="1260000"/>
          <a:ext cx="11160000" cy="4320509"/>
        </p:xfrm>
        <a:graphic>
          <a:graphicData uri="http://schemas.openxmlformats.org/drawingml/2006/table">
            <a:tbl>
              <a:tblPr/>
              <a:tblGrid>
                <a:gridCol w="1475646">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5723914">
                  <a:extLst>
                    <a:ext uri="{9D8B030D-6E8A-4147-A177-3AD203B41FA5}">
                      <a16:colId xmlns:a16="http://schemas.microsoft.com/office/drawing/2014/main" val="20002"/>
                    </a:ext>
                  </a:extLst>
                </a:gridCol>
              </a:tblGrid>
              <a:tr h="2168873">
                <a:tc>
                  <a:txBody>
                    <a:bodyPr/>
                    <a:lstStyle/>
                    <a:p>
                      <a:pPr eaLnBrk="0" latinLnBrk="1" hangingPunct="0">
                        <a:lnSpc>
                          <a:spcPct val="150000"/>
                        </a:lnSpc>
                        <a:spcBef>
                          <a:spcPts val="0"/>
                        </a:spcBef>
                      </a:pPr>
                      <a:r>
                        <a:rPr lang="zh-CN" altLang="en-US" sz="3238" kern="0" spc="-1063"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4997" kern="0" spc="23159"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408"/>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当q</a:t>
                      </a:r>
                      <a:r>
                        <a:rPr lang="zh-CN" altLang="en-US" sz="2471" kern="0" spc="-44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=qvB时有v=</a:t>
                      </a:r>
                      <a:r>
                        <a:rPr lang="zh-CN" altLang="en-US" sz="2471" kern="0" spc="228"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,流量Q=Sv=</a:t>
                      </a:r>
                      <a:r>
                        <a:rPr lang="zh-CN" altLang="en-US" sz="2012"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π</a:t>
                      </a:r>
                      <a:r>
                        <a:rPr lang="zh-CN" altLang="en-US" sz="2923" kern="0" spc="97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390" kern="0" spc="30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390" kern="0" spc="135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extLst>
                  <a:ext uri="{0D108BD9-81ED-4DB2-BD59-A6C34878D82A}">
                    <a16:rowId xmlns:a16="http://schemas.microsoft.com/office/drawing/2014/main" val="10000"/>
                  </a:ext>
                </a:extLst>
              </a:tr>
              <a:tr h="2151636">
                <a:tc>
                  <a:txBody>
                    <a:bodyPr/>
                    <a:lstStyle/>
                    <a:p>
                      <a:pPr eaLnBrk="0" latinLnBrk="1" hangingPunct="0">
                        <a:lnSpc>
                          <a:spcPct val="150000"/>
                        </a:lnSpc>
                        <a:spcBef>
                          <a:spcPts val="0"/>
                        </a:spcBef>
                      </a:pPr>
                      <a:r>
                        <a:rPr lang="zh-CN" altLang="en-US" sz="2539" kern="0" spc="-364"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4887" kern="0" spc="23269" dirty="0">
                          <a:solidFill>
                            <a:srgbClr val="000000"/>
                          </a:solidFill>
                          <a:latin typeface="宋体" panose="02010600030101010101" pitchFamily="2" charset="-122"/>
                          <a:ea typeface="宋体" panose="02010600030101010101" pitchFamily="2" charset="-122"/>
                        </a:rPr>
                        <a:t> </a:t>
                      </a:r>
                    </a:p>
                  </a:txBody>
                  <a:tcPr marL="45720" marR="45720"/>
                </a:tc>
                <a:tc>
                  <a:txBody>
                    <a:bodyPr/>
                    <a:lstStyle/>
                    <a:p>
                      <a:pPr eaLnBrk="0" latinLnBrk="1" hangingPunct="0">
                        <a:lnSpc>
                          <a:spcPct val="150000"/>
                        </a:lnSpc>
                        <a:spcBef>
                          <a:spcPts val="0"/>
                        </a:spcBef>
                      </a:pPr>
                      <a:r>
                        <a:rPr lang="zh-CN" altLang="en-US" sz="2012"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在匀强磁场中放置一个矩形截面的载流导体,当磁场方向与电流方向垂直时,导体在与磁场、电流方向都垂直的方向上出现了电势差。这个现象称为霍尔效应</a:t>
                      </a:r>
                    </a:p>
                  </a:txBody>
                  <a:tcPr marL="45720" marR="45720"/>
                </a:tc>
                <a:extLst>
                  <a:ext uri="{0D108BD9-81ED-4DB2-BD59-A6C34878D82A}">
                    <a16:rowId xmlns:a16="http://schemas.microsoft.com/office/drawing/2014/main" val="10001"/>
                  </a:ext>
                </a:extLst>
              </a:tr>
            </a:tbl>
          </a:graphicData>
        </a:graphic>
      </p:graphicFrame>
      <p:pic>
        <p:nvPicPr>
          <p:cNvPr id="3" name="图片 3" descr="textimage47.jpeg"/>
          <p:cNvPicPr>
            <a:picLocks noChangeAspect="1"/>
          </p:cNvPicPr>
          <p:nvPr/>
        </p:nvPicPr>
        <p:blipFill>
          <a:blip r:embed="rId4"/>
          <a:stretch>
            <a:fillRect/>
          </a:stretch>
        </p:blipFill>
        <p:spPr>
          <a:xfrm>
            <a:off x="1084351" y="1656099"/>
            <a:ext cx="276224" cy="1295399"/>
          </a:xfrm>
          <a:prstGeom prst="rect">
            <a:avLst/>
          </a:prstGeom>
        </p:spPr>
      </p:pic>
      <p:pic>
        <p:nvPicPr>
          <p:cNvPr id="4" name="图片 4" descr="textimage48.jpeg"/>
          <p:cNvPicPr>
            <a:picLocks noChangeAspect="1"/>
          </p:cNvPicPr>
          <p:nvPr/>
        </p:nvPicPr>
        <p:blipFill>
          <a:blip r:embed="rId5"/>
          <a:stretch>
            <a:fillRect/>
          </a:stretch>
        </p:blipFill>
        <p:spPr>
          <a:xfrm>
            <a:off x="2411280" y="1391180"/>
            <a:ext cx="3052695" cy="1658734"/>
          </a:xfrm>
          <a:prstGeom prst="rect">
            <a:avLst/>
          </a:prstGeom>
        </p:spPr>
      </p:pic>
      <p:pic>
        <p:nvPicPr>
          <p:cNvPr id="5" name="图片 5" descr="textimage49.jpeg"/>
          <p:cNvPicPr>
            <a:picLocks noChangeAspect="1"/>
          </p:cNvPicPr>
          <p:nvPr/>
        </p:nvPicPr>
        <p:blipFill>
          <a:blip r:embed="rId6"/>
          <a:stretch>
            <a:fillRect/>
          </a:stretch>
        </p:blipFill>
        <p:spPr>
          <a:xfrm>
            <a:off x="1222463" y="4065604"/>
            <a:ext cx="276224" cy="1038224"/>
          </a:xfrm>
          <a:prstGeom prst="rect">
            <a:avLst/>
          </a:prstGeom>
        </p:spPr>
      </p:pic>
      <p:pic>
        <p:nvPicPr>
          <p:cNvPr id="6" name="图片 6" descr="textimage50.jpeg"/>
          <p:cNvPicPr>
            <a:picLocks noChangeAspect="1"/>
          </p:cNvPicPr>
          <p:nvPr/>
        </p:nvPicPr>
        <p:blipFill>
          <a:blip r:embed="rId7"/>
          <a:stretch>
            <a:fillRect/>
          </a:stretch>
        </p:blipFill>
        <p:spPr>
          <a:xfrm>
            <a:off x="2339678" y="3633409"/>
            <a:ext cx="3124297" cy="1662286"/>
          </a:xfrm>
          <a:prstGeom prst="rect">
            <a:avLst/>
          </a:prstGeom>
        </p:spPr>
      </p:pic>
      <p:graphicFrame>
        <p:nvGraphicFramePr>
          <p:cNvPr id="8" name="对象 7"/>
          <p:cNvGraphicFramePr>
            <a:graphicFrameLocks noChangeAspect="1"/>
          </p:cNvGraphicFramePr>
          <p:nvPr/>
        </p:nvGraphicFramePr>
        <p:xfrm>
          <a:off x="6451960" y="1440608"/>
          <a:ext cx="257175" cy="552450"/>
        </p:xfrm>
        <a:graphic>
          <a:graphicData uri="http://schemas.openxmlformats.org/presentationml/2006/ole">
            <mc:AlternateContent xmlns:mc="http://schemas.openxmlformats.org/markup-compatibility/2006">
              <mc:Choice xmlns:v="urn:schemas-microsoft-com:vml" Requires="v">
                <p:oleObj name="Equation" r:id="rId8" imgW="259200" imgH="556800" progId="Equation.DSMT4">
                  <p:embed/>
                </p:oleObj>
              </mc:Choice>
              <mc:Fallback>
                <p:oleObj name="Equation" r:id="rId8" imgW="259200" imgH="556800" progId="Equation.DSMT4">
                  <p:embed/>
                  <p:pic>
                    <p:nvPicPr>
                      <p:cNvPr id="8" name="对象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1960" y="1440608"/>
                        <a:ext cx="2571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16356179"/>
              </p:ext>
            </p:extLst>
          </p:nvPr>
        </p:nvGraphicFramePr>
        <p:xfrm>
          <a:off x="8045451" y="1440608"/>
          <a:ext cx="342899" cy="552449"/>
        </p:xfrm>
        <a:graphic>
          <a:graphicData uri="http://schemas.openxmlformats.org/presentationml/2006/ole">
            <mc:AlternateContent xmlns:mc="http://schemas.openxmlformats.org/markup-compatibility/2006">
              <mc:Choice xmlns:v="urn:schemas-microsoft-com:vml" Requires="v">
                <p:oleObj name="Equation" r:id="rId10" imgW="345600" imgH="556800" progId="Equation.DSMT4">
                  <p:embed/>
                </p:oleObj>
              </mc:Choice>
              <mc:Fallback>
                <p:oleObj name="Equation" r:id="rId10" imgW="345600" imgH="556800" progId="Equation.DSMT4">
                  <p:embed/>
                  <p:pic>
                    <p:nvPicPr>
                      <p:cNvPr id="9" name="对象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45451" y="1440608"/>
                        <a:ext cx="342899" cy="552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768447528"/>
              </p:ext>
            </p:extLst>
          </p:nvPr>
        </p:nvGraphicFramePr>
        <p:xfrm>
          <a:off x="9900518" y="1372667"/>
          <a:ext cx="495299" cy="666749"/>
        </p:xfrm>
        <a:graphic>
          <a:graphicData uri="http://schemas.openxmlformats.org/presentationml/2006/ole">
            <mc:AlternateContent xmlns:mc="http://schemas.openxmlformats.org/markup-compatibility/2006">
              <mc:Choice xmlns:v="urn:schemas-microsoft-com:vml" Requires="v">
                <p:oleObj name="Equation" r:id="rId12" imgW="499200" imgH="672000" progId="Equation.DSMT4">
                  <p:embed/>
                </p:oleObj>
              </mc:Choice>
              <mc:Fallback>
                <p:oleObj name="Equation" r:id="rId12" imgW="499200" imgH="672000" progId="Equation.DSMT4">
                  <p:embed/>
                  <p:pic>
                    <p:nvPicPr>
                      <p:cNvPr id="10" name="对象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0518" y="1372667"/>
                        <a:ext cx="495299" cy="666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239677332"/>
              </p:ext>
            </p:extLst>
          </p:nvPr>
        </p:nvGraphicFramePr>
        <p:xfrm>
          <a:off x="10548590" y="1440607"/>
          <a:ext cx="342900" cy="552450"/>
        </p:xfrm>
        <a:graphic>
          <a:graphicData uri="http://schemas.openxmlformats.org/presentationml/2006/ole">
            <mc:AlternateContent xmlns:mc="http://schemas.openxmlformats.org/markup-compatibility/2006">
              <mc:Choice xmlns:v="urn:schemas-microsoft-com:vml" Requires="v">
                <p:oleObj name="Equation" r:id="rId14" imgW="345600" imgH="556800" progId="Equation.DSMT4">
                  <p:embed/>
                </p:oleObj>
              </mc:Choice>
              <mc:Fallback>
                <p:oleObj name="Equation" r:id="rId14" imgW="345600" imgH="556800" progId="Equation.DSMT4">
                  <p:embed/>
                  <p:pic>
                    <p:nvPicPr>
                      <p:cNvPr id="11" name="对象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48590" y="1440607"/>
                        <a:ext cx="3429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186528648"/>
              </p:ext>
            </p:extLst>
          </p:nvPr>
        </p:nvGraphicFramePr>
        <p:xfrm>
          <a:off x="11124654" y="1440607"/>
          <a:ext cx="476250" cy="552450"/>
        </p:xfrm>
        <a:graphic>
          <a:graphicData uri="http://schemas.openxmlformats.org/presentationml/2006/ole">
            <mc:AlternateContent xmlns:mc="http://schemas.openxmlformats.org/markup-compatibility/2006">
              <mc:Choice xmlns:v="urn:schemas-microsoft-com:vml" Requires="v">
                <p:oleObj name="Equation" r:id="rId16" imgW="470400" imgH="556800" progId="Equation.DSMT4">
                  <p:embed/>
                </p:oleObj>
              </mc:Choice>
              <mc:Fallback>
                <p:oleObj name="Equation" r:id="rId16" imgW="470400" imgH="556800" progId="Equation.DSMT4">
                  <p:embed/>
                  <p:pic>
                    <p:nvPicPr>
                      <p:cNvPr id="12" name="对象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24654" y="1440607"/>
                        <a:ext cx="4762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custData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(多选)回旋加速器的原理图如图所示,由两个半径均为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的D形盒组成,D形盒间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缝隙处加周期性变化的电压,电压有效值为</a:t>
            </a:r>
            <a:r>
              <a:rPr lang="zh-CN" altLang="en-US" sz="2410" i="1" kern="0" dirty="0">
                <a:solidFill>
                  <a:srgbClr val="000000"/>
                </a:solidFill>
                <a:latin typeface="Times New Roman" panose="02020603050405020304" pitchFamily="65" charset="-122"/>
                <a:ea typeface="华文细黑" panose="02010600040101010101" pitchFamily="65" charset="-122"/>
              </a:rPr>
              <a:t>U</a:t>
            </a:r>
            <a:r>
              <a:rPr lang="zh-CN" altLang="en-US" sz="2410" kern="0" dirty="0">
                <a:solidFill>
                  <a:srgbClr val="000000"/>
                </a:solidFill>
                <a:latin typeface="Times New Roman" panose="02020603050405020304" pitchFamily="65" charset="-122"/>
                <a:ea typeface="华文细黑" panose="02010600040101010101" pitchFamily="65" charset="-122"/>
              </a:rPr>
              <a:t>,D形盒所在处有垂直于盒面向下的磁场,</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磁感应强度的大小为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。一个质量为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的粒子在加速器中被加速,则(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A.粒子每次经过D形盒之间缝隙动能增加</a:t>
            </a:r>
            <a:r>
              <a:rPr lang="zh-CN" altLang="en-US" sz="2410" i="1" kern="0" dirty="0">
                <a:solidFill>
                  <a:srgbClr val="000000"/>
                </a:solidFill>
                <a:latin typeface="Times New Roman" panose="02020603050405020304" pitchFamily="65" charset="-122"/>
                <a:ea typeface="华文细黑" panose="02010600040101010101" pitchFamily="65" charset="-122"/>
              </a:rPr>
              <a:t>qU</a:t>
            </a:r>
            <a:endParaRPr lang="zh-CN" altLang="en-US" dirty="0"/>
          </a:p>
        </p:txBody>
      </p:sp>
      <p:pic>
        <p:nvPicPr>
          <p:cNvPr id="3" name="图片 3" descr="textimage87.jpeg"/>
          <p:cNvPicPr>
            <a:picLocks noChangeAspect="1"/>
          </p:cNvPicPr>
          <p:nvPr/>
        </p:nvPicPr>
        <p:blipFill>
          <a:blip r:embed="rId3" cstate="print"/>
          <a:stretch>
            <a:fillRect/>
          </a:stretch>
        </p:blipFill>
        <p:spPr>
          <a:xfrm>
            <a:off x="8676382" y="2232098"/>
            <a:ext cx="2303440" cy="2131135"/>
          </a:xfrm>
          <a:prstGeom prst="rect">
            <a:avLst/>
          </a:prstGeom>
        </p:spPr>
      </p:pic>
      <p:sp>
        <p:nvSpPr>
          <p:cNvPr id="4" name="TextBox 2"/>
          <p:cNvSpPr txBox="1"/>
          <p:nvPr/>
        </p:nvSpPr>
        <p:spPr>
          <a:xfrm>
            <a:off x="468000" y="2484165"/>
            <a:ext cx="11831400" cy="20248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B.粒子每次经过D形盒之间缝隙速度增大</a:t>
            </a:r>
            <a:r>
              <a:rPr lang="zh-CN" altLang="en-US" sz="3090" kern="0" spc="436"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C.粒子以速度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在D形盒内运动半圈后动能增加2</a:t>
            </a:r>
            <a:r>
              <a:rPr lang="zh-CN" altLang="en-US" sz="2410" i="1" kern="0" dirty="0">
                <a:solidFill>
                  <a:srgbClr val="000000"/>
                </a:solidFill>
                <a:latin typeface="Times New Roman" panose="02020603050405020304" pitchFamily="65" charset="-122"/>
                <a:ea typeface="华文细黑" panose="02010600040101010101" pitchFamily="65" charset="-122"/>
              </a:rPr>
              <a:t>qvBR</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D.粒子离开D形盒时的动能为</a:t>
            </a:r>
            <a:r>
              <a:rPr lang="zh-CN" altLang="en-US" sz="3220" kern="0" spc="38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072846214"/>
              </p:ext>
            </p:extLst>
          </p:nvPr>
        </p:nvGraphicFramePr>
        <p:xfrm>
          <a:off x="5865583" y="2664146"/>
          <a:ext cx="447675" cy="657225"/>
        </p:xfrm>
        <a:graphic>
          <a:graphicData uri="http://schemas.openxmlformats.org/presentationml/2006/ole">
            <mc:AlternateContent xmlns:mc="http://schemas.openxmlformats.org/markup-compatibility/2006">
              <mc:Choice xmlns:v="urn:schemas-microsoft-com:vml" Requires="v">
                <p:oleObj name="Equation" r:id="rId4" imgW="11887200" imgH="17373600" progId="Equation.DSMT4">
                  <p:embed/>
                </p:oleObj>
              </mc:Choice>
              <mc:Fallback>
                <p:oleObj name="Equation" r:id="rId4" imgW="11887200" imgH="17373600" progId="Equation.DSMT4">
                  <p:embed/>
                  <p:pic>
                    <p:nvPicPr>
                      <p:cNvPr id="0" name="图片 43008"/>
                      <p:cNvPicPr>
                        <a:picLocks noChangeAspect="1"/>
                      </p:cNvPicPr>
                      <p:nvPr/>
                    </p:nvPicPr>
                    <p:blipFill>
                      <a:blip r:embed="rId5"/>
                      <a:stretch>
                        <a:fillRect/>
                      </a:stretch>
                    </p:blipFill>
                    <p:spPr>
                      <a:xfrm>
                        <a:off x="5865583" y="2664146"/>
                        <a:ext cx="4476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955672975"/>
              </p:ext>
            </p:extLst>
          </p:nvPr>
        </p:nvGraphicFramePr>
        <p:xfrm>
          <a:off x="4352466" y="3942143"/>
          <a:ext cx="895350" cy="695325"/>
        </p:xfrm>
        <a:graphic>
          <a:graphicData uri="http://schemas.openxmlformats.org/presentationml/2006/ole">
            <mc:AlternateContent xmlns:mc="http://schemas.openxmlformats.org/markup-compatibility/2006">
              <mc:Choice xmlns:v="urn:schemas-microsoft-com:vml" Requires="v">
                <p:oleObj name="Equation" r:id="rId6" imgW="23774400" imgH="18288000" progId="Equation.DSMT4">
                  <p:embed/>
                </p:oleObj>
              </mc:Choice>
              <mc:Fallback>
                <p:oleObj name="Equation" r:id="rId6" imgW="23774400" imgH="18288000" progId="Equation.DSMT4">
                  <p:embed/>
                  <p:pic>
                    <p:nvPicPr>
                      <p:cNvPr id="0" name="图片 43009"/>
                      <p:cNvPicPr>
                        <a:picLocks noChangeAspect="1"/>
                      </p:cNvPicPr>
                      <p:nvPr/>
                    </p:nvPicPr>
                    <p:blipFill>
                      <a:blip r:embed="rId7"/>
                      <a:stretch>
                        <a:fillRect/>
                      </a:stretch>
                    </p:blipFill>
                    <p:spPr>
                      <a:xfrm>
                        <a:off x="4352466" y="3942143"/>
                        <a:ext cx="895350" cy="695325"/>
                      </a:xfrm>
                      <a:prstGeom prst="rect">
                        <a:avLst/>
                      </a:prstGeom>
                      <a:noFill/>
                      <a:ln w="9525">
                        <a:noFill/>
                      </a:ln>
                    </p:spPr>
                  </p:pic>
                </p:oleObj>
              </mc:Fallback>
            </mc:AlternateContent>
          </a:graphicData>
        </a:graphic>
      </p:graphicFrame>
      <p:sp>
        <p:nvSpPr>
          <p:cNvPr id="7" name="文本框 8"/>
          <p:cNvSpPr txBox="1"/>
          <p:nvPr/>
        </p:nvSpPr>
        <p:spPr>
          <a:xfrm>
            <a:off x="10980638" y="1512018"/>
            <a:ext cx="714400"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54793"/>
            <a:ext cx="11831400" cy="40845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粒子每次经过D形盒之间缝隙的过程中,静电力做功,根据动能定理可得</a:t>
            </a:r>
            <a:br>
              <a:rPr dirty="0"/>
            </a:br>
            <a:r>
              <a:rPr lang="zh-CN" altLang="en-US" sz="2410" i="1" kern="0" dirty="0">
                <a:solidFill>
                  <a:srgbClr val="000000"/>
                </a:solidFill>
                <a:latin typeface="Times New Roman" panose="02020603050405020304" pitchFamily="65" charset="-122"/>
                <a:ea typeface="楷体_GB2312" pitchFamily="65" charset="-122"/>
              </a:rPr>
              <a:t>qU</a:t>
            </a:r>
            <a:r>
              <a:rPr lang="zh-CN" altLang="en-US" sz="2410" kern="0" dirty="0">
                <a:solidFill>
                  <a:srgbClr val="000000"/>
                </a:solidFill>
                <a:latin typeface="Times New Roman" panose="02020603050405020304" pitchFamily="65" charset="-122"/>
                <a:ea typeface="楷体_GB2312" pitchFamily="65" charset="-122"/>
              </a:rPr>
              <a:t>=Δ</a:t>
            </a:r>
            <a:r>
              <a:rPr lang="zh-CN" altLang="en-US" sz="2410" i="1" kern="0" dirty="0">
                <a:solidFill>
                  <a:srgbClr val="000000"/>
                </a:solidFill>
                <a:latin typeface="Times New Roman" panose="02020603050405020304" pitchFamily="65" charset="-122"/>
                <a:ea typeface="楷体_GB2312" pitchFamily="65" charset="-122"/>
              </a:rPr>
              <a:t>E</a:t>
            </a:r>
            <a:r>
              <a:rPr lang="zh-CN" altLang="en-US" sz="1815" kern="0" baseline="-15000" dirty="0">
                <a:solidFill>
                  <a:srgbClr val="000000"/>
                </a:solidFill>
                <a:latin typeface="Times New Roman" panose="02020603050405020304" pitchFamily="65" charset="-122"/>
                <a:ea typeface="楷体_GB2312" pitchFamily="65" charset="-122"/>
              </a:rPr>
              <a:t>k</a:t>
            </a:r>
            <a:r>
              <a:rPr lang="zh-CN" altLang="en-US" sz="2410" kern="0" dirty="0">
                <a:solidFill>
                  <a:srgbClr val="000000"/>
                </a:solidFill>
                <a:latin typeface="Times New Roman" panose="02020603050405020304" pitchFamily="65" charset="-122"/>
                <a:ea typeface="楷体_GB2312" pitchFamily="65" charset="-122"/>
              </a:rPr>
              <a:t>,即动能增加</a:t>
            </a:r>
            <a:r>
              <a:rPr lang="zh-CN" altLang="en-US" sz="2410" i="1" kern="0" dirty="0">
                <a:solidFill>
                  <a:srgbClr val="000000"/>
                </a:solidFill>
                <a:latin typeface="Times New Roman" panose="02020603050405020304" pitchFamily="65" charset="-122"/>
                <a:ea typeface="楷体_GB2312" pitchFamily="65" charset="-122"/>
              </a:rPr>
              <a:t>qU</a:t>
            </a:r>
            <a:r>
              <a:rPr lang="zh-CN" altLang="en-US" sz="2410" kern="0" dirty="0">
                <a:solidFill>
                  <a:srgbClr val="000000"/>
                </a:solidFill>
                <a:latin typeface="Times New Roman" panose="02020603050405020304" pitchFamily="65" charset="-122"/>
                <a:ea typeface="楷体_GB2312" pitchFamily="65" charset="-122"/>
              </a:rPr>
              <a:t>,由动能表达式</a:t>
            </a:r>
            <a:r>
              <a:rPr lang="zh-CN" altLang="en-US" sz="2410" i="1" kern="0" dirty="0">
                <a:solidFill>
                  <a:srgbClr val="000000"/>
                </a:solidFill>
                <a:latin typeface="Times New Roman" panose="02020603050405020304" pitchFamily="65" charset="-122"/>
                <a:ea typeface="楷体_GB2312" pitchFamily="65" charset="-122"/>
              </a:rPr>
              <a:t>E</a:t>
            </a:r>
            <a:r>
              <a:rPr lang="zh-CN" altLang="en-US" sz="1815" kern="0" baseline="-15000" dirty="0">
                <a:solidFill>
                  <a:srgbClr val="000000"/>
                </a:solidFill>
                <a:latin typeface="Times New Roman" panose="02020603050405020304" pitchFamily="65" charset="-122"/>
                <a:ea typeface="楷体_GB2312" pitchFamily="65" charset="-122"/>
              </a:rPr>
              <a:t>k</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363"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mv</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可知第</a:t>
            </a:r>
            <a:r>
              <a:rPr lang="zh-CN" altLang="en-US" sz="2410" i="1" kern="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次经过D形盒之间缝隙速度变化</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量的大小Δ</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a:t>
            </a:r>
            <a:r>
              <a:rPr lang="zh-CN" altLang="en-US" sz="1610" kern="0" spc="13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1610" kern="0" spc="40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350" kern="0" spc="287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A正确,B错误</a:t>
            </a:r>
            <a:r>
              <a:rPr lang="zh-CN" altLang="en-US" sz="2410" kern="0" dirty="0">
                <a:solidFill>
                  <a:srgbClr val="000000"/>
                </a:solidFill>
                <a:latin typeface="Times New Roman" panose="02020603050405020304" pitchFamily="65" charset="-122"/>
                <a:ea typeface="楷体_GB2312" pitchFamily="65" charset="-122"/>
              </a:rPr>
              <a:t>。粒子在磁场中受洛伦兹力做匀速圆周运</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动,洛伦兹力不做功,故粒子在D形盒内运动半圈后动能保持不变,</a:t>
            </a:r>
            <a:r>
              <a:rPr lang="zh-CN" altLang="en-US" sz="2410" kern="0" dirty="0">
                <a:solidFill>
                  <a:srgbClr val="C00000"/>
                </a:solidFill>
                <a:latin typeface="Times New Roman" panose="02020603050405020304" pitchFamily="65" charset="-122"/>
                <a:ea typeface="楷体_GB2312" pitchFamily="65" charset="-122"/>
              </a:rPr>
              <a:t>C错误</a:t>
            </a:r>
            <a:r>
              <a:rPr lang="zh-CN" altLang="en-US" sz="2410" kern="0" dirty="0">
                <a:solidFill>
                  <a:srgbClr val="000000"/>
                </a:solidFill>
                <a:latin typeface="Times New Roman" panose="02020603050405020304" pitchFamily="65" charset="-122"/>
                <a:ea typeface="楷体_GB2312" pitchFamily="65" charset="-122"/>
              </a:rPr>
              <a:t>。粒子在磁场</a:t>
            </a:r>
            <a:br>
              <a:rPr dirty="0"/>
            </a:br>
            <a:r>
              <a:rPr lang="zh-CN" altLang="en-US" sz="2410" kern="0" dirty="0">
                <a:solidFill>
                  <a:srgbClr val="000000"/>
                </a:solidFill>
                <a:latin typeface="Times New Roman" panose="02020603050405020304" pitchFamily="65" charset="-122"/>
                <a:ea typeface="楷体_GB2312" pitchFamily="65" charset="-122"/>
              </a:rPr>
              <a:t>中做匀速圆周运动,有</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220" kern="0" spc="-74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,粒子离开D形盒时,粒子轨道半径为</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,其动能</a:t>
            </a:r>
            <a:r>
              <a:rPr lang="zh-CN" altLang="en-US" sz="2410" i="1" kern="0" dirty="0">
                <a:solidFill>
                  <a:srgbClr val="000000"/>
                </a:solidFill>
                <a:latin typeface="Times New Roman" panose="02020603050405020304" pitchFamily="65" charset="-122"/>
                <a:ea typeface="楷体_GB2312" pitchFamily="65" charset="-122"/>
              </a:rPr>
              <a:t>E</a:t>
            </a:r>
            <a:r>
              <a:rPr lang="zh-CN" altLang="en-US" sz="1815" kern="0" baseline="-15000" dirty="0">
                <a:solidFill>
                  <a:srgbClr val="000000"/>
                </a:solidFill>
                <a:latin typeface="Times New Roman" panose="02020603050405020304" pitchFamily="65" charset="-122"/>
                <a:ea typeface="楷体_GB2312" pitchFamily="65" charset="-122"/>
              </a:rPr>
              <a:t>k</a:t>
            </a:r>
            <a:r>
              <a:rPr lang="zh-CN" altLang="en-US" sz="2410" kern="0" dirty="0">
                <a:solidFill>
                  <a:srgbClr val="000000"/>
                </a:solidFill>
                <a:latin typeface="Times New Roman" panose="02020603050405020304" pitchFamily="65" charset="-122"/>
                <a:ea typeface="楷体_GB2312" pitchFamily="65" charset="-122"/>
              </a:rPr>
              <a:t>=</a:t>
            </a:r>
            <a:r>
              <a:rPr lang="zh-CN" altLang="en-US" sz="3045" kern="0" spc="-1318"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mv</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E</a:t>
            </a:r>
            <a:r>
              <a:rPr lang="zh-CN" altLang="en-US" sz="1815" kern="0" baseline="-15000" dirty="0">
                <a:solidFill>
                  <a:srgbClr val="000000"/>
                </a:solidFill>
                <a:latin typeface="Times New Roman" panose="02020603050405020304" pitchFamily="65" charset="-122"/>
                <a:ea typeface="楷体_GB2312" pitchFamily="65" charset="-122"/>
              </a:rPr>
              <a:t>k</a:t>
            </a:r>
            <a:r>
              <a:rPr lang="zh-CN" altLang="en-US" sz="2410" kern="0" dirty="0">
                <a:solidFill>
                  <a:srgbClr val="000000"/>
                </a:solidFill>
                <a:latin typeface="Times New Roman" panose="02020603050405020304" pitchFamily="65" charset="-122"/>
                <a:ea typeface="楷体_GB2312" pitchFamily="65" charset="-122"/>
              </a:rPr>
              <a:t>=</a:t>
            </a:r>
            <a:r>
              <a:rPr lang="zh-CN" altLang="en-US" sz="3220" kern="0" spc="383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D正确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5803725" y="1195285"/>
          <a:ext cx="219075" cy="657225"/>
        </p:xfrm>
        <a:graphic>
          <a:graphicData uri="http://schemas.openxmlformats.org/presentationml/2006/ole">
            <mc:AlternateContent xmlns:mc="http://schemas.openxmlformats.org/markup-compatibility/2006">
              <mc:Choice xmlns:v="urn:schemas-microsoft-com:vml" Requires="v">
                <p:oleObj name="Equation" r:id="rId3" imgW="5791200" imgH="17373600" progId="Equation.DSMT4">
                  <p:embed/>
                </p:oleObj>
              </mc:Choice>
              <mc:Fallback>
                <p:oleObj name="Equation" r:id="rId3" imgW="5791200" imgH="17373600" progId="Equation.DSMT4">
                  <p:embed/>
                  <p:pic>
                    <p:nvPicPr>
                      <p:cNvPr id="0" name="图片 44032"/>
                      <p:cNvPicPr>
                        <a:picLocks noChangeAspect="1"/>
                      </p:cNvPicPr>
                      <p:nvPr/>
                    </p:nvPicPr>
                    <p:blipFill>
                      <a:blip r:embed="rId4"/>
                      <a:stretch>
                        <a:fillRect/>
                      </a:stretch>
                    </p:blipFill>
                    <p:spPr>
                      <a:xfrm>
                        <a:off x="5803725" y="119528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297891" y="2063768"/>
          <a:ext cx="381000" cy="352425"/>
        </p:xfrm>
        <a:graphic>
          <a:graphicData uri="http://schemas.openxmlformats.org/presentationml/2006/ole">
            <mc:AlternateContent xmlns:mc="http://schemas.openxmlformats.org/markup-compatibility/2006">
              <mc:Choice xmlns:v="urn:schemas-microsoft-com:vml" Requires="v">
                <p:oleObj name="Equation" r:id="rId5" imgW="10058400" imgH="9448800" progId="Equation.DSMT4">
                  <p:embed/>
                </p:oleObj>
              </mc:Choice>
              <mc:Fallback>
                <p:oleObj name="Equation" r:id="rId5" imgW="10058400" imgH="9448800" progId="Equation.DSMT4">
                  <p:embed/>
                  <p:pic>
                    <p:nvPicPr>
                      <p:cNvPr id="0" name="图片 44033"/>
                      <p:cNvPicPr>
                        <a:picLocks noChangeAspect="1"/>
                      </p:cNvPicPr>
                      <p:nvPr/>
                    </p:nvPicPr>
                    <p:blipFill>
                      <a:blip r:embed="rId6"/>
                      <a:stretch>
                        <a:fillRect/>
                      </a:stretch>
                    </p:blipFill>
                    <p:spPr>
                      <a:xfrm>
                        <a:off x="2297891" y="2063768"/>
                        <a:ext cx="381000" cy="352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780792" y="2063768"/>
          <a:ext cx="714375" cy="352424"/>
        </p:xfrm>
        <a:graphic>
          <a:graphicData uri="http://schemas.openxmlformats.org/presentationml/2006/ole">
            <mc:AlternateContent xmlns:mc="http://schemas.openxmlformats.org/markup-compatibility/2006">
              <mc:Choice xmlns:v="urn:schemas-microsoft-com:vml" Requires="v">
                <p:oleObj name="Equation" r:id="rId7" imgW="18897600" imgH="9448800" progId="Equation.DSMT4">
                  <p:embed/>
                </p:oleObj>
              </mc:Choice>
              <mc:Fallback>
                <p:oleObj name="Equation" r:id="rId7" imgW="18897600" imgH="9448800" progId="Equation.DSMT4">
                  <p:embed/>
                  <p:pic>
                    <p:nvPicPr>
                      <p:cNvPr id="0" name="图片 44034"/>
                      <p:cNvPicPr>
                        <a:picLocks noChangeAspect="1"/>
                      </p:cNvPicPr>
                      <p:nvPr/>
                    </p:nvPicPr>
                    <p:blipFill>
                      <a:blip r:embed="rId8"/>
                      <a:stretch>
                        <a:fillRect/>
                      </a:stretch>
                    </p:blipFill>
                    <p:spPr>
                      <a:xfrm>
                        <a:off x="2780792" y="2063768"/>
                        <a:ext cx="714375" cy="352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97067" y="1894253"/>
          <a:ext cx="790574" cy="733425"/>
        </p:xfrm>
        <a:graphic>
          <a:graphicData uri="http://schemas.openxmlformats.org/presentationml/2006/ole">
            <mc:AlternateContent xmlns:mc="http://schemas.openxmlformats.org/markup-compatibility/2006">
              <mc:Choice xmlns:v="urn:schemas-microsoft-com:vml" Requires="v">
                <p:oleObj name="Equation" r:id="rId9" imgW="21031200" imgH="19507200" progId="Equation.DSMT4">
                  <p:embed/>
                </p:oleObj>
              </mc:Choice>
              <mc:Fallback>
                <p:oleObj name="Equation" r:id="rId9" imgW="21031200" imgH="19507200" progId="Equation.DSMT4">
                  <p:embed/>
                  <p:pic>
                    <p:nvPicPr>
                      <p:cNvPr id="0" name="图片 44035"/>
                      <p:cNvPicPr>
                        <a:picLocks noChangeAspect="1"/>
                      </p:cNvPicPr>
                      <p:nvPr/>
                    </p:nvPicPr>
                    <p:blipFill>
                      <a:blip r:embed="rId10"/>
                      <a:stretch>
                        <a:fillRect/>
                      </a:stretch>
                    </p:blipFill>
                    <p:spPr>
                      <a:xfrm>
                        <a:off x="3597067" y="1894253"/>
                        <a:ext cx="790574"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151857" y="3211410"/>
          <a:ext cx="314325" cy="695325"/>
        </p:xfrm>
        <a:graphic>
          <a:graphicData uri="http://schemas.openxmlformats.org/presentationml/2006/ole">
            <mc:AlternateContent xmlns:mc="http://schemas.openxmlformats.org/markup-compatibility/2006">
              <mc:Choice xmlns:v="urn:schemas-microsoft-com:vml" Requires="v">
                <p:oleObj name="Equation" r:id="rId11" imgW="8229600" imgH="18288000" progId="Equation.DSMT4">
                  <p:embed/>
                </p:oleObj>
              </mc:Choice>
              <mc:Fallback>
                <p:oleObj name="Equation" r:id="rId11" imgW="8229600" imgH="18288000" progId="Equation.DSMT4">
                  <p:embed/>
                  <p:pic>
                    <p:nvPicPr>
                      <p:cNvPr id="0" name="图片 44036"/>
                      <p:cNvPicPr>
                        <a:picLocks noChangeAspect="1"/>
                      </p:cNvPicPr>
                      <p:nvPr/>
                    </p:nvPicPr>
                    <p:blipFill>
                      <a:blip r:embed="rId12"/>
                      <a:stretch>
                        <a:fillRect/>
                      </a:stretch>
                    </p:blipFill>
                    <p:spPr>
                      <a:xfrm>
                        <a:off x="4151857" y="3211410"/>
                        <a:ext cx="314325" cy="6953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738345" y="3249250"/>
          <a:ext cx="219075" cy="657225"/>
        </p:xfrm>
        <a:graphic>
          <a:graphicData uri="http://schemas.openxmlformats.org/presentationml/2006/ole">
            <mc:AlternateContent xmlns:mc="http://schemas.openxmlformats.org/markup-compatibility/2006">
              <mc:Choice xmlns:v="urn:schemas-microsoft-com:vml" Requires="v">
                <p:oleObj name="Equation" r:id="rId13" imgW="5791200" imgH="17373600" progId="Equation.DSMT4">
                  <p:embed/>
                </p:oleObj>
              </mc:Choice>
              <mc:Fallback>
                <p:oleObj name="Equation" r:id="rId13" imgW="5791200" imgH="17373600" progId="Equation.DSMT4">
                  <p:embed/>
                  <p:pic>
                    <p:nvPicPr>
                      <p:cNvPr id="0" name="图片 44037"/>
                      <p:cNvPicPr>
                        <a:picLocks noChangeAspect="1"/>
                      </p:cNvPicPr>
                      <p:nvPr/>
                    </p:nvPicPr>
                    <p:blipFill>
                      <a:blip r:embed="rId14"/>
                      <a:stretch>
                        <a:fillRect/>
                      </a:stretch>
                    </p:blipFill>
                    <p:spPr>
                      <a:xfrm>
                        <a:off x="10738345" y="3249250"/>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127990" y="3949081"/>
          <a:ext cx="895350" cy="695324"/>
        </p:xfrm>
        <a:graphic>
          <a:graphicData uri="http://schemas.openxmlformats.org/presentationml/2006/ole">
            <mc:AlternateContent xmlns:mc="http://schemas.openxmlformats.org/markup-compatibility/2006">
              <mc:Choice xmlns:v="urn:schemas-microsoft-com:vml" Requires="v">
                <p:oleObj name="Equation" r:id="rId15" imgW="23774400" imgH="18288000" progId="Equation.DSMT4">
                  <p:embed/>
                </p:oleObj>
              </mc:Choice>
              <mc:Fallback>
                <p:oleObj name="Equation" r:id="rId15" imgW="23774400" imgH="18288000" progId="Equation.DSMT4">
                  <p:embed/>
                  <p:pic>
                    <p:nvPicPr>
                      <p:cNvPr id="0" name="图片 44038"/>
                      <p:cNvPicPr>
                        <a:picLocks noChangeAspect="1"/>
                      </p:cNvPicPr>
                      <p:nvPr/>
                    </p:nvPicPr>
                    <p:blipFill>
                      <a:blip r:embed="rId16"/>
                      <a:stretch>
                        <a:fillRect/>
                      </a:stretch>
                    </p:blipFill>
                    <p:spPr>
                      <a:xfrm>
                        <a:off x="2127990" y="3949081"/>
                        <a:ext cx="895350" cy="695324"/>
                      </a:xfrm>
                      <a:prstGeom prst="rect">
                        <a:avLst/>
                      </a:prstGeom>
                      <a:noFill/>
                      <a:ln w="9525">
                        <a:noFill/>
                      </a:ln>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8577"/>
            <a:ext cx="11831400" cy="21576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　如图为磁流体发电机的示意图,间距为</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的平行金属板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之间的磁场可看成</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匀强磁场,磁感应强度大小为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和电阻</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连接,将一束等离子体以速度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沿垂直于</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磁场的方向喷入磁场,已知金属板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的正对面积为</a:t>
            </a:r>
            <a:r>
              <a:rPr lang="zh-CN" altLang="en-US" sz="2410" i="1"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及其板间的等离子体的等</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效电阻率为</a:t>
            </a:r>
            <a:r>
              <a:rPr lang="zh-CN" altLang="en-US" sz="2410" i="1" kern="0" dirty="0">
                <a:solidFill>
                  <a:srgbClr val="000000"/>
                </a:solidFill>
                <a:latin typeface="Times New Roman" panose="02020603050405020304" pitchFamily="65" charset="-122"/>
                <a:ea typeface="华文细黑" panose="02010600040101010101" pitchFamily="65" charset="-122"/>
              </a:rPr>
              <a:t>ρ</a:t>
            </a:r>
            <a:r>
              <a:rPr lang="zh-CN" altLang="en-US" sz="2410" kern="0" dirty="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dirty="0"/>
              <a:t> </a:t>
            </a:r>
          </a:p>
        </p:txBody>
      </p:sp>
      <p:pic>
        <p:nvPicPr>
          <p:cNvPr id="3" name="图片 3" descr="textimage83.jpeg"/>
          <p:cNvPicPr>
            <a:picLocks noChangeAspect="1"/>
          </p:cNvPicPr>
          <p:nvPr/>
        </p:nvPicPr>
        <p:blipFill>
          <a:blip r:embed="rId3" cstate="print"/>
          <a:stretch>
            <a:fillRect/>
          </a:stretch>
        </p:blipFill>
        <p:spPr>
          <a:xfrm>
            <a:off x="7812286" y="2310766"/>
            <a:ext cx="3808013" cy="1943301"/>
          </a:xfrm>
          <a:prstGeom prst="rect">
            <a:avLst/>
          </a:prstGeom>
        </p:spPr>
      </p:pic>
      <p:sp>
        <p:nvSpPr>
          <p:cNvPr id="4" name="TextBox 2"/>
          <p:cNvSpPr txBox="1"/>
          <p:nvPr/>
        </p:nvSpPr>
        <p:spPr>
          <a:xfrm>
            <a:off x="468000" y="2551843"/>
            <a:ext cx="11831400" cy="262161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A.金属板</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为正极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B.电阻</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两端的电压为</a:t>
            </a:r>
            <a:r>
              <a:rPr lang="zh-CN" altLang="en-US" sz="3285" kern="0" spc="444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C.电阻</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两端的电压为</a:t>
            </a:r>
            <a:r>
              <a:rPr lang="zh-CN" altLang="en-US" sz="2410" i="1" kern="0" dirty="0">
                <a:solidFill>
                  <a:srgbClr val="000000"/>
                </a:solidFill>
                <a:latin typeface="Times New Roman" panose="02020603050405020304" pitchFamily="65" charset="-122"/>
                <a:ea typeface="华文细黑" panose="02010600040101010101" pitchFamily="65" charset="-122"/>
              </a:rPr>
              <a:t>Bdv</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D.流过电阻</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的电流大小为</a:t>
            </a:r>
            <a:r>
              <a:rPr lang="zh-CN" altLang="en-US" sz="3090" kern="0" spc="9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647423515"/>
              </p:ext>
            </p:extLst>
          </p:nvPr>
        </p:nvGraphicFramePr>
        <p:xfrm>
          <a:off x="3380289" y="3246870"/>
          <a:ext cx="981075" cy="714375"/>
        </p:xfrm>
        <a:graphic>
          <a:graphicData uri="http://schemas.openxmlformats.org/presentationml/2006/ole">
            <mc:AlternateContent xmlns:mc="http://schemas.openxmlformats.org/markup-compatibility/2006">
              <mc:Choice xmlns:v="urn:schemas-microsoft-com:vml" Requires="v">
                <p:oleObj name="Equation" r:id="rId4" imgW="25908000" imgH="18897600" progId="Equation.DSMT4">
                  <p:embed/>
                </p:oleObj>
              </mc:Choice>
              <mc:Fallback>
                <p:oleObj name="Equation" r:id="rId4" imgW="25908000" imgH="18897600" progId="Equation.DSMT4">
                  <p:embed/>
                  <p:pic>
                    <p:nvPicPr>
                      <p:cNvPr id="0" name="图片 38912"/>
                      <p:cNvPicPr>
                        <a:picLocks noChangeAspect="1"/>
                      </p:cNvPicPr>
                      <p:nvPr/>
                    </p:nvPicPr>
                    <p:blipFill>
                      <a:blip r:embed="rId5"/>
                      <a:stretch>
                        <a:fillRect/>
                      </a:stretch>
                    </p:blipFill>
                    <p:spPr>
                      <a:xfrm>
                        <a:off x="3380289" y="3246870"/>
                        <a:ext cx="98107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03020396"/>
              </p:ext>
            </p:extLst>
          </p:nvPr>
        </p:nvGraphicFramePr>
        <p:xfrm>
          <a:off x="4009173" y="4563245"/>
          <a:ext cx="514349" cy="657224"/>
        </p:xfrm>
        <a:graphic>
          <a:graphicData uri="http://schemas.openxmlformats.org/presentationml/2006/ole">
            <mc:AlternateContent xmlns:mc="http://schemas.openxmlformats.org/markup-compatibility/2006">
              <mc:Choice xmlns:v="urn:schemas-microsoft-com:vml" Requires="v">
                <p:oleObj name="Equation" r:id="rId6" imgW="13716000" imgH="17373600" progId="Equation.DSMT4">
                  <p:embed/>
                </p:oleObj>
              </mc:Choice>
              <mc:Fallback>
                <p:oleObj name="Equation" r:id="rId6" imgW="13716000" imgH="17373600" progId="Equation.DSMT4">
                  <p:embed/>
                  <p:pic>
                    <p:nvPicPr>
                      <p:cNvPr id="0" name="图片 38913"/>
                      <p:cNvPicPr>
                        <a:picLocks noChangeAspect="1"/>
                      </p:cNvPicPr>
                      <p:nvPr/>
                    </p:nvPicPr>
                    <p:blipFill>
                      <a:blip r:embed="rId7"/>
                      <a:stretch>
                        <a:fillRect/>
                      </a:stretch>
                    </p:blipFill>
                    <p:spPr>
                      <a:xfrm>
                        <a:off x="4009173" y="4563245"/>
                        <a:ext cx="514349" cy="657224"/>
                      </a:xfrm>
                      <a:prstGeom prst="rect">
                        <a:avLst/>
                      </a:prstGeom>
                      <a:noFill/>
                      <a:ln w="9525">
                        <a:noFill/>
                      </a:ln>
                    </p:spPr>
                  </p:pic>
                </p:oleObj>
              </mc:Fallback>
            </mc:AlternateContent>
          </a:graphicData>
        </a:graphic>
      </p:graphicFrame>
      <p:sp>
        <p:nvSpPr>
          <p:cNvPr id="7" name="文本框 8"/>
          <p:cNvSpPr txBox="1"/>
          <p:nvPr/>
        </p:nvSpPr>
        <p:spPr>
          <a:xfrm>
            <a:off x="5219998" y="2022734"/>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83965"/>
            <a:ext cx="11831400" cy="27851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由左手定则可得正离子受洛伦兹力后向</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板偏转,故</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板为正极,</a:t>
            </a:r>
            <a:r>
              <a:rPr lang="zh-CN" altLang="en-US" sz="2410" kern="0" dirty="0">
                <a:solidFill>
                  <a:srgbClr val="C00000"/>
                </a:solidFill>
                <a:latin typeface="Times New Roman" panose="02020603050405020304" pitchFamily="65" charset="-122"/>
                <a:ea typeface="楷体_GB2312" pitchFamily="65" charset="-122"/>
              </a:rPr>
              <a:t>A错误</a:t>
            </a:r>
            <a:r>
              <a:rPr lang="zh-CN" altLang="en-US" sz="2410" kern="0" dirty="0">
                <a:solidFill>
                  <a:srgbClr val="000000"/>
                </a:solidFill>
                <a:latin typeface="Times New Roman" panose="02020603050405020304" pitchFamily="65" charset="-122"/>
                <a:ea typeface="楷体_GB2312" pitchFamily="65" charset="-122"/>
              </a:rPr>
              <a:t>。当</a:t>
            </a:r>
            <a:br>
              <a:rPr dirty="0"/>
            </a:br>
            <a:r>
              <a:rPr lang="zh-CN" altLang="en-US" sz="2410" kern="0" dirty="0">
                <a:solidFill>
                  <a:srgbClr val="000000"/>
                </a:solidFill>
                <a:latin typeface="Times New Roman" panose="02020603050405020304" pitchFamily="65" charset="-122"/>
                <a:ea typeface="楷体_GB2312" pitchFamily="65" charset="-122"/>
              </a:rPr>
              <a:t>两极板间的电压稳定时有</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q</a:t>
            </a:r>
            <a:r>
              <a:rPr lang="zh-CN" altLang="en-US" sz="3090" kern="0" spc="-988"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,可得发电机的电动势</a:t>
            </a:r>
            <a:r>
              <a:rPr lang="zh-CN" altLang="en-US" sz="2410" i="1" kern="0" dirty="0">
                <a:solidFill>
                  <a:srgbClr val="000000"/>
                </a:solidFill>
                <a:latin typeface="Times New Roman" panose="02020603050405020304" pitchFamily="65" charset="-122"/>
                <a:ea typeface="楷体_GB2312" pitchFamily="65" charset="-122"/>
              </a:rPr>
              <a:t>E</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Bdv</a:t>
            </a:r>
            <a:r>
              <a:rPr lang="zh-CN" altLang="en-US" sz="2410" kern="0" dirty="0">
                <a:solidFill>
                  <a:srgbClr val="000000"/>
                </a:solidFill>
                <a:latin typeface="Times New Roman" panose="02020603050405020304" pitchFamily="65" charset="-122"/>
                <a:ea typeface="楷体_GB2312" pitchFamily="65" charset="-122"/>
              </a:rPr>
              <a:t>;由闭合电路欧姆定律可</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得电阻</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两端的电压</a:t>
            </a:r>
            <a:r>
              <a:rPr lang="zh-CN" altLang="en-US" sz="2410" i="1" kern="0" dirty="0">
                <a:solidFill>
                  <a:srgbClr val="000000"/>
                </a:solidFill>
                <a:latin typeface="Times New Roman" panose="02020603050405020304" pitchFamily="65" charset="-122"/>
                <a:ea typeface="楷体_GB2312" pitchFamily="65" charset="-122"/>
              </a:rPr>
              <a:t>U</a:t>
            </a:r>
            <a:r>
              <a:rPr lang="zh-CN" altLang="en-US" sz="2410" kern="0" dirty="0">
                <a:solidFill>
                  <a:srgbClr val="000000"/>
                </a:solidFill>
                <a:latin typeface="Times New Roman" panose="02020603050405020304" pitchFamily="65" charset="-122"/>
                <a:ea typeface="楷体_GB2312" pitchFamily="65" charset="-122"/>
              </a:rPr>
              <a:t>=</a:t>
            </a:r>
            <a:r>
              <a:rPr lang="zh-CN" altLang="en-US" sz="3020" kern="0" spc="2002"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E</a:t>
            </a:r>
            <a:r>
              <a:rPr lang="zh-CN" altLang="en-US" sz="2410" kern="0" dirty="0">
                <a:solidFill>
                  <a:srgbClr val="000000"/>
                </a:solidFill>
                <a:latin typeface="Times New Roman" panose="02020603050405020304" pitchFamily="65" charset="-122"/>
                <a:ea typeface="楷体_GB2312" pitchFamily="65" charset="-122"/>
              </a:rPr>
              <a:t>,发电机的内阻</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ρ</a:t>
            </a:r>
            <a:r>
              <a:rPr lang="zh-CN" altLang="en-US" sz="3020" kern="0" spc="-114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U</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44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B正确,C错</a:t>
            </a:r>
            <a:r>
              <a:rPr lang="zh-CN" altLang="en-US" sz="2410" kern="0" dirty="0">
                <a:solidFill>
                  <a:srgbClr val="000000"/>
                </a:solidFill>
                <a:latin typeface="Times New Roman" panose="02020603050405020304" pitchFamily="65" charset="-122"/>
                <a:ea typeface="楷体_GB2312" pitchFamily="65" charset="-122"/>
              </a:rPr>
              <a:t>误。</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由欧姆定律可得流过电阻</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的电流大小</a:t>
            </a:r>
            <a:r>
              <a:rPr lang="zh-CN" altLang="en-US" sz="2410" i="1" kern="0" dirty="0">
                <a:solidFill>
                  <a:srgbClr val="000000"/>
                </a:solidFill>
                <a:latin typeface="Times New Roman" panose="02020603050405020304" pitchFamily="65" charset="-122"/>
                <a:ea typeface="楷体_GB2312" pitchFamily="65" charset="-122"/>
              </a:rPr>
              <a:t>I</a:t>
            </a:r>
            <a:r>
              <a:rPr lang="zh-CN" altLang="en-US" sz="2410" kern="0" dirty="0">
                <a:solidFill>
                  <a:srgbClr val="000000"/>
                </a:solidFill>
                <a:latin typeface="Times New Roman" panose="02020603050405020304" pitchFamily="65" charset="-122"/>
                <a:ea typeface="楷体_GB2312" pitchFamily="65" charset="-122"/>
              </a:rPr>
              <a:t>=</a:t>
            </a:r>
            <a:r>
              <a:rPr lang="zh-CN" altLang="en-US" sz="3020" kern="0" spc="-77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44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D错误</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630902" y="1330731"/>
          <a:ext cx="266699" cy="657224"/>
        </p:xfrm>
        <a:graphic>
          <a:graphicData uri="http://schemas.openxmlformats.org/presentationml/2006/ole">
            <mc:AlternateContent xmlns:mc="http://schemas.openxmlformats.org/markup-compatibility/2006">
              <mc:Choice xmlns:v="urn:schemas-microsoft-com:vml" Requires="v">
                <p:oleObj name="Equation" r:id="rId3" imgW="7010400" imgH="17373600" progId="Equation.DSMT4">
                  <p:embed/>
                </p:oleObj>
              </mc:Choice>
              <mc:Fallback>
                <p:oleObj name="Equation" r:id="rId3" imgW="7010400" imgH="17373600" progId="Equation.DSMT4">
                  <p:embed/>
                  <p:pic>
                    <p:nvPicPr>
                      <p:cNvPr id="0" name="图片 39936"/>
                      <p:cNvPicPr>
                        <a:picLocks noChangeAspect="1"/>
                      </p:cNvPicPr>
                      <p:nvPr/>
                    </p:nvPicPr>
                    <p:blipFill>
                      <a:blip r:embed="rId4"/>
                      <a:stretch>
                        <a:fillRect/>
                      </a:stretch>
                    </p:blipFill>
                    <p:spPr>
                      <a:xfrm>
                        <a:off x="4630902" y="1330731"/>
                        <a:ext cx="2666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93246" y="2064500"/>
          <a:ext cx="638175" cy="657225"/>
        </p:xfrm>
        <a:graphic>
          <a:graphicData uri="http://schemas.openxmlformats.org/presentationml/2006/ole">
            <mc:AlternateContent xmlns:mc="http://schemas.openxmlformats.org/markup-compatibility/2006">
              <mc:Choice xmlns:v="urn:schemas-microsoft-com:vml" Requires="v">
                <p:oleObj name="Equation" r:id="rId5" imgW="16764000" imgH="17373600" progId="Equation.DSMT4">
                  <p:embed/>
                </p:oleObj>
              </mc:Choice>
              <mc:Fallback>
                <p:oleObj name="Equation" r:id="rId5" imgW="16764000" imgH="17373600" progId="Equation.DSMT4">
                  <p:embed/>
                  <p:pic>
                    <p:nvPicPr>
                      <p:cNvPr id="0" name="图片 39937"/>
                      <p:cNvPicPr>
                        <a:picLocks noChangeAspect="1"/>
                      </p:cNvPicPr>
                      <p:nvPr/>
                    </p:nvPicPr>
                    <p:blipFill>
                      <a:blip r:embed="rId6"/>
                      <a:stretch>
                        <a:fillRect/>
                      </a:stretch>
                    </p:blipFill>
                    <p:spPr>
                      <a:xfrm>
                        <a:off x="3493246" y="2064500"/>
                        <a:ext cx="638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670241" y="2064500"/>
          <a:ext cx="238125" cy="657225"/>
        </p:xfrm>
        <a:graphic>
          <a:graphicData uri="http://schemas.openxmlformats.org/presentationml/2006/ole">
            <mc:AlternateContent xmlns:mc="http://schemas.openxmlformats.org/markup-compatibility/2006">
              <mc:Choice xmlns:v="urn:schemas-microsoft-com:vml" Requires="v">
                <p:oleObj name="Equation" r:id="rId7" imgW="6400800" imgH="17373600" progId="Equation.DSMT4">
                  <p:embed/>
                </p:oleObj>
              </mc:Choice>
              <mc:Fallback>
                <p:oleObj name="Equation" r:id="rId7" imgW="6400800" imgH="17373600" progId="Equation.DSMT4">
                  <p:embed/>
                  <p:pic>
                    <p:nvPicPr>
                      <p:cNvPr id="0" name="图片 39938"/>
                      <p:cNvPicPr>
                        <a:picLocks noChangeAspect="1"/>
                      </p:cNvPicPr>
                      <p:nvPr/>
                    </p:nvPicPr>
                    <p:blipFill>
                      <a:blip r:embed="rId8"/>
                      <a:stretch>
                        <a:fillRect/>
                      </a:stretch>
                    </p:blipFill>
                    <p:spPr>
                      <a:xfrm>
                        <a:off x="6670241" y="2064500"/>
                        <a:ext cx="2381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602422" y="2064388"/>
          <a:ext cx="981074" cy="714375"/>
        </p:xfrm>
        <a:graphic>
          <a:graphicData uri="http://schemas.openxmlformats.org/presentationml/2006/ole">
            <mc:AlternateContent xmlns:mc="http://schemas.openxmlformats.org/markup-compatibility/2006">
              <mc:Choice xmlns:v="urn:schemas-microsoft-com:vml" Requires="v">
                <p:oleObj name="Equation" r:id="rId9" imgW="25908000" imgH="18897600" progId="Equation.DSMT4">
                  <p:embed/>
                </p:oleObj>
              </mc:Choice>
              <mc:Fallback>
                <p:oleObj name="Equation" r:id="rId9" imgW="25908000" imgH="18897600" progId="Equation.DSMT4">
                  <p:embed/>
                  <p:pic>
                    <p:nvPicPr>
                      <p:cNvPr id="0" name="图片 39939"/>
                      <p:cNvPicPr>
                        <a:picLocks noChangeAspect="1"/>
                      </p:cNvPicPr>
                      <p:nvPr/>
                    </p:nvPicPr>
                    <p:blipFill>
                      <a:blip r:embed="rId10"/>
                      <a:stretch>
                        <a:fillRect/>
                      </a:stretch>
                    </p:blipFill>
                    <p:spPr>
                      <a:xfrm>
                        <a:off x="8602422" y="2064388"/>
                        <a:ext cx="981074"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822163" y="2820399"/>
          <a:ext cx="285750" cy="657224"/>
        </p:xfrm>
        <a:graphic>
          <a:graphicData uri="http://schemas.openxmlformats.org/presentationml/2006/ole">
            <mc:AlternateContent xmlns:mc="http://schemas.openxmlformats.org/markup-compatibility/2006">
              <mc:Choice xmlns:v="urn:schemas-microsoft-com:vml" Requires="v">
                <p:oleObj name="Equation" r:id="rId11" imgW="7620000" imgH="17373600" progId="Equation.DSMT4">
                  <p:embed/>
                </p:oleObj>
              </mc:Choice>
              <mc:Fallback>
                <p:oleObj name="Equation" r:id="rId11" imgW="7620000" imgH="17373600" progId="Equation.DSMT4">
                  <p:embed/>
                  <p:pic>
                    <p:nvPicPr>
                      <p:cNvPr id="0" name="图片 39940"/>
                      <p:cNvPicPr>
                        <a:picLocks noChangeAspect="1"/>
                      </p:cNvPicPr>
                      <p:nvPr/>
                    </p:nvPicPr>
                    <p:blipFill>
                      <a:blip r:embed="rId12"/>
                      <a:stretch>
                        <a:fillRect/>
                      </a:stretch>
                    </p:blipFill>
                    <p:spPr>
                      <a:xfrm>
                        <a:off x="5822163" y="2820399"/>
                        <a:ext cx="285750"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280486" y="2820287"/>
          <a:ext cx="981074" cy="714375"/>
        </p:xfrm>
        <a:graphic>
          <a:graphicData uri="http://schemas.openxmlformats.org/presentationml/2006/ole">
            <mc:AlternateContent xmlns:mc="http://schemas.openxmlformats.org/markup-compatibility/2006">
              <mc:Choice xmlns:v="urn:schemas-microsoft-com:vml" Requires="v">
                <p:oleObj name="Equation" r:id="rId13" imgW="25908000" imgH="18897600" progId="Equation.DSMT4">
                  <p:embed/>
                </p:oleObj>
              </mc:Choice>
              <mc:Fallback>
                <p:oleObj name="Equation" r:id="rId13" imgW="25908000" imgH="18897600" progId="Equation.DSMT4">
                  <p:embed/>
                  <p:pic>
                    <p:nvPicPr>
                      <p:cNvPr id="0" name="图片 39941"/>
                      <p:cNvPicPr>
                        <a:picLocks noChangeAspect="1"/>
                      </p:cNvPicPr>
                      <p:nvPr/>
                    </p:nvPicPr>
                    <p:blipFill>
                      <a:blip r:embed="rId14"/>
                      <a:stretch>
                        <a:fillRect/>
                      </a:stretch>
                    </p:blipFill>
                    <p:spPr>
                      <a:xfrm>
                        <a:off x="6280486" y="2820287"/>
                        <a:ext cx="981074" cy="714375"/>
                      </a:xfrm>
                      <a:prstGeom prst="rect">
                        <a:avLst/>
                      </a:prstGeom>
                      <a:noFill/>
                      <a:ln w="9525">
                        <a:noFill/>
                      </a:ln>
                    </p:spPr>
                  </p:pic>
                </p:oleObj>
              </mc:Fallback>
            </mc:AlternateContent>
          </a:graphicData>
        </a:graphic>
      </p:graphicFrame>
      <p:sp>
        <p:nvSpPr>
          <p:cNvPr id="10" name="TextBox 2"/>
          <p:cNvSpPr txBox="1"/>
          <p:nvPr/>
        </p:nvSpPr>
        <p:spPr>
          <a:xfrm>
            <a:off x="468000" y="3852317"/>
            <a:ext cx="11304726"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易错点</a:t>
            </a: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当外电路断开时,金属板</a:t>
            </a:r>
            <a:r>
              <a:rPr lang="zh-CN" altLang="en-US" sz="2410" i="1" kern="0" dirty="0">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间的电压等于发电机的电动势;当外电路闭合时,金属板</a:t>
            </a:r>
            <a:r>
              <a:rPr lang="zh-CN" altLang="en-US" sz="2410" i="1" kern="0" dirty="0">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latin typeface="Times New Roman" panose="02020603050405020304" pitchFamily="18" charset="0"/>
                <a:ea typeface="楷体" panose="02010609060101010101" pitchFamily="49" charset="-122"/>
                <a:cs typeface="Times New Roman" panose="02020603050405020304" pitchFamily="18" charset="0"/>
              </a:rPr>
              <a:t>B</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间的电压等于电阻</a:t>
            </a:r>
            <a:r>
              <a:rPr lang="zh-CN" altLang="en-US" sz="2410" i="1" kern="0"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10" kern="0" dirty="0">
                <a:latin typeface="Times New Roman" panose="02020603050405020304" pitchFamily="18" charset="0"/>
                <a:ea typeface="楷体" panose="02010609060101010101" pitchFamily="49" charset="-122"/>
                <a:cs typeface="Times New Roman" panose="02020603050405020304" pitchFamily="18" charset="0"/>
              </a:rPr>
              <a:t>两端的电压,即等于路端电压。</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084371"/>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    利用霍尔效应制作的霍尔元件,广泛应用于测量和自动控制等领域。图1是霍</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尔元件的工作原理示意图,当通入图1所示方向的电流</a:t>
            </a:r>
            <a:r>
              <a:rPr lang="zh-CN" altLang="en-US" sz="2410" i="1" kern="0" dirty="0">
                <a:solidFill>
                  <a:srgbClr val="000000"/>
                </a:solidFill>
                <a:latin typeface="Times New Roman" panose="02020603050405020304" pitchFamily="65" charset="-122"/>
                <a:ea typeface="华文细黑" panose="02010600040101010101" pitchFamily="65" charset="-122"/>
              </a:rPr>
              <a:t>I</a:t>
            </a:r>
            <a:r>
              <a:rPr lang="zh-CN" altLang="en-US" sz="2410" kern="0" dirty="0">
                <a:solidFill>
                  <a:srgbClr val="000000"/>
                </a:solidFill>
                <a:latin typeface="Times New Roman" panose="02020603050405020304" pitchFamily="65" charset="-122"/>
                <a:ea typeface="华文细黑" panose="02010600040101010101" pitchFamily="65" charset="-122"/>
              </a:rPr>
              <a:t>,在</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两侧面就会出现电势</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差,称为霍尔电压。自行车的速度计的工作原理主要依靠的就是安装在自行车前轮上</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的一块磁铁,如图2所示,当磁铁靠霍尔传感器(装有霍尔元件)最近时,通过传感器的磁</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场可视为匀强磁场。车轮每转一圈,磁铁就靠近霍尔传感器一次,传感器就会输出一个</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脉冲电压。霍尔传感器的供电电源使其保持恒定电流。若自行车前轮的半径为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、磁</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铁到轴的距离为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,下列说法正确的是(　    )</a:t>
            </a:r>
            <a:endParaRPr lang="zh-CN" altLang="en-US" dirty="0"/>
          </a:p>
        </p:txBody>
      </p:sp>
      <p:sp>
        <p:nvSpPr>
          <p:cNvPr id="3" name="TextBox 2">
            <a:extLst>
              <a:ext uri="{FF2B5EF4-FFF2-40B4-BE49-F238E27FC236}">
                <a16:creationId xmlns:a16="http://schemas.microsoft.com/office/drawing/2014/main" id="{411625C3-033F-242E-B73C-9BC2CE49765E}"/>
              </a:ext>
            </a:extLst>
          </p:cNvPr>
          <p:cNvSpPr txBox="1"/>
          <p:nvPr/>
        </p:nvSpPr>
        <p:spPr>
          <a:xfrm>
            <a:off x="467995" y="1908101"/>
            <a:ext cx="11831400" cy="3702167"/>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8770" kern="0" spc="810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8700" kern="0" spc="17176"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20000"/>
              </a:lnSpc>
              <a:spcBef>
                <a:spcPts val="227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A.车速越大,霍尔电压越大</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B.当磁铁逐渐靠近霍尔传感器时,霍尔电压逐渐变小</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C.若前轮顺时针转动时</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&gt;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,则前轮逆时针转动时</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&lt;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D</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D.若骑行过程中单位时间测得的脉冲数为</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,此时的骑行速度为2π</a:t>
            </a:r>
            <a:r>
              <a:rPr lang="zh-CN" altLang="en-US" sz="2410" i="1" kern="0" dirty="0">
                <a:solidFill>
                  <a:srgbClr val="000000"/>
                </a:solidFill>
                <a:latin typeface="Times New Roman" panose="02020603050405020304" pitchFamily="65" charset="-122"/>
                <a:ea typeface="华文细黑" panose="02010600040101010101" pitchFamily="65" charset="-122"/>
              </a:rPr>
              <a:t>NR</a:t>
            </a:r>
            <a:endParaRPr lang="zh-CN" altLang="en-US" dirty="0"/>
          </a:p>
        </p:txBody>
      </p:sp>
      <p:grpSp>
        <p:nvGrpSpPr>
          <p:cNvPr id="4" name="组合 3">
            <a:extLst>
              <a:ext uri="{FF2B5EF4-FFF2-40B4-BE49-F238E27FC236}">
                <a16:creationId xmlns:a16="http://schemas.microsoft.com/office/drawing/2014/main" id="{C4F75FAF-FAA2-FB12-D351-2AC2A4D9ACA1}"/>
              </a:ext>
            </a:extLst>
          </p:cNvPr>
          <p:cNvGrpSpPr/>
          <p:nvPr/>
        </p:nvGrpSpPr>
        <p:grpSpPr>
          <a:xfrm>
            <a:off x="6804174" y="3006112"/>
            <a:ext cx="4464496" cy="1725980"/>
            <a:chOff x="525604" y="888431"/>
            <a:chExt cx="5372721" cy="2190150"/>
          </a:xfrm>
        </p:grpSpPr>
        <p:pic>
          <p:nvPicPr>
            <p:cNvPr id="5" name="图片 3" descr="textimage84.jpeg">
              <a:extLst>
                <a:ext uri="{FF2B5EF4-FFF2-40B4-BE49-F238E27FC236}">
                  <a16:creationId xmlns:a16="http://schemas.microsoft.com/office/drawing/2014/main" id="{805086AD-BE91-02B0-118F-D5D06F5CD2F2}"/>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525604" y="888431"/>
              <a:ext cx="2027916" cy="2190150"/>
            </a:xfrm>
            <a:prstGeom prst="rect">
              <a:avLst/>
            </a:prstGeom>
          </p:spPr>
        </p:pic>
        <p:pic>
          <p:nvPicPr>
            <p:cNvPr id="6" name="图片 4" descr="textimage85.jpeg">
              <a:extLst>
                <a:ext uri="{FF2B5EF4-FFF2-40B4-BE49-F238E27FC236}">
                  <a16:creationId xmlns:a16="http://schemas.microsoft.com/office/drawing/2014/main" id="{C57666CE-F6C9-8A8F-A25E-E4C8BCBDFC21}"/>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2763048" y="888431"/>
              <a:ext cx="3135277" cy="2190150"/>
            </a:xfrm>
            <a:prstGeom prst="rect">
              <a:avLst/>
            </a:prstGeom>
          </p:spPr>
        </p:pic>
      </p:grpSp>
      <p:sp>
        <p:nvSpPr>
          <p:cNvPr id="7" name="文本框 6">
            <a:extLst>
              <a:ext uri="{FF2B5EF4-FFF2-40B4-BE49-F238E27FC236}">
                <a16:creationId xmlns:a16="http://schemas.microsoft.com/office/drawing/2014/main" id="{00400110-F73B-485E-0E65-1371EE1819F4}"/>
              </a:ext>
            </a:extLst>
          </p:cNvPr>
          <p:cNvSpPr txBox="1"/>
          <p:nvPr/>
        </p:nvSpPr>
        <p:spPr>
          <a:xfrm>
            <a:off x="5508030" y="2988221"/>
            <a:ext cx="1692275" cy="461645"/>
          </a:xfrm>
          <a:prstGeom prst="rect">
            <a:avLst/>
          </a:prstGeom>
          <a:noFill/>
        </p:spPr>
        <p:txBody>
          <a:bodyPr wrap="square" rtlCol="0" anchor="t">
            <a:spAutoFit/>
          </a:bodyPr>
          <a:lstStyle/>
          <a:p>
            <a:r>
              <a:rPr lang="zh-CN" altLang="en-US" sz="2410" kern="0" dirty="0">
                <a:solidFill>
                  <a:srgbClr val="FF0000"/>
                </a:solidFill>
                <a:latin typeface="Times New Roman" panose="02020603050405020304" pitchFamily="65" charset="-122"/>
                <a:ea typeface="楷体_GB2312" pitchFamily="65" charset="-122"/>
                <a:sym typeface="+mn-ea"/>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539750"/>
            <a:ext cx="11510010" cy="44088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D    根据洛伦兹力与静电力平衡可得</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q</a:t>
            </a:r>
            <a:r>
              <a:rPr lang="zh-CN" altLang="en-US" sz="3090" kern="0" spc="21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,由电流的微观表达式可知</a:t>
            </a:r>
            <a:r>
              <a:rPr lang="zh-CN" altLang="en-US" sz="2410" i="1" kern="0" dirty="0">
                <a:solidFill>
                  <a:srgbClr val="000000"/>
                </a:solidFill>
                <a:latin typeface="Times New Roman" panose="02020603050405020304" pitchFamily="65" charset="-122"/>
                <a:ea typeface="楷体_GB2312" pitchFamily="65" charset="-122"/>
              </a:rPr>
              <a:t>I</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nqSv</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nqdhv</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U</a:t>
            </a:r>
            <a:r>
              <a:rPr lang="zh-CN" altLang="en-US" sz="1815" kern="0" baseline="-15000" dirty="0">
                <a:solidFill>
                  <a:srgbClr val="000000"/>
                </a:solidFill>
                <a:latin typeface="Times New Roman" panose="02020603050405020304" pitchFamily="65" charset="-122"/>
                <a:ea typeface="楷体_GB2312" pitchFamily="65" charset="-122"/>
              </a:rPr>
              <a:t>H</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6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,可知霍尔电压与车速无关,当磁铁逐渐靠近霍尔传感器时,霍</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尔电压逐渐变大,</a:t>
            </a:r>
            <a:r>
              <a:rPr lang="zh-CN" altLang="en-US" sz="2410" kern="0" dirty="0">
                <a:solidFill>
                  <a:srgbClr val="FF0000"/>
                </a:solidFill>
                <a:latin typeface="Times New Roman" panose="02020603050405020304" pitchFamily="65" charset="-122"/>
                <a:ea typeface="楷体_GB2312" pitchFamily="65" charset="-122"/>
              </a:rPr>
              <a:t>A、B错误</a:t>
            </a:r>
            <a:r>
              <a:rPr lang="zh-CN" altLang="en-US" sz="2410" kern="0" dirty="0">
                <a:solidFill>
                  <a:srgbClr val="000000"/>
                </a:solidFill>
                <a:latin typeface="Times New Roman" panose="02020603050405020304" pitchFamily="65" charset="-122"/>
                <a:ea typeface="楷体_GB2312" pitchFamily="65" charset="-122"/>
              </a:rPr>
              <a:t>。若霍尔元件中自由电荷带正电,根据左手定则可知,正电</a:t>
            </a:r>
            <a:br>
              <a:rPr dirty="0"/>
            </a:br>
            <a:r>
              <a:rPr lang="zh-CN" altLang="en-US" sz="2410" kern="0" dirty="0">
                <a:solidFill>
                  <a:srgbClr val="000000"/>
                </a:solidFill>
                <a:latin typeface="Times New Roman" panose="02020603050405020304" pitchFamily="65" charset="-122"/>
                <a:ea typeface="楷体_GB2312" pitchFamily="65" charset="-122"/>
              </a:rPr>
              <a:t>荷向</a:t>
            </a:r>
            <a:r>
              <a:rPr lang="zh-CN" altLang="en-US" sz="2410" i="1" kern="0" dirty="0">
                <a:solidFill>
                  <a:srgbClr val="000000"/>
                </a:solidFill>
                <a:latin typeface="Times New Roman" panose="02020603050405020304" pitchFamily="65" charset="-122"/>
                <a:ea typeface="楷体_GB2312" pitchFamily="65" charset="-122"/>
              </a:rPr>
              <a:t>C</a:t>
            </a:r>
            <a:r>
              <a:rPr lang="zh-CN" altLang="en-US" sz="2410" kern="0" dirty="0">
                <a:solidFill>
                  <a:srgbClr val="000000"/>
                </a:solidFill>
                <a:latin typeface="Times New Roman" panose="02020603050405020304" pitchFamily="65" charset="-122"/>
                <a:ea typeface="楷体_GB2312" pitchFamily="65" charset="-122"/>
              </a:rPr>
              <a:t>偏转,则</a:t>
            </a:r>
            <a:r>
              <a:rPr lang="zh-CN" altLang="en-US" sz="2410" i="1" kern="0" dirty="0">
                <a:solidFill>
                  <a:srgbClr val="000000"/>
                </a:solidFill>
                <a:latin typeface="Times New Roman" panose="02020603050405020304" pitchFamily="65" charset="-122"/>
                <a:ea typeface="楷体_GB2312" pitchFamily="65" charset="-122"/>
              </a:rPr>
              <a:t>φ</a:t>
            </a:r>
            <a:r>
              <a:rPr lang="zh-CN" altLang="en-US" sz="1815" i="1" kern="0" baseline="-15000" dirty="0">
                <a:solidFill>
                  <a:srgbClr val="000000"/>
                </a:solidFill>
                <a:latin typeface="Times New Roman" panose="02020603050405020304" pitchFamily="65" charset="-122"/>
                <a:ea typeface="楷体_GB2312" pitchFamily="65" charset="-122"/>
              </a:rPr>
              <a:t>C</a:t>
            </a:r>
            <a:r>
              <a:rPr lang="zh-CN" altLang="en-US" sz="2410" kern="0" dirty="0">
                <a:solidFill>
                  <a:srgbClr val="000000"/>
                </a:solidFill>
                <a:latin typeface="Times New Roman" panose="02020603050405020304" pitchFamily="65" charset="-122"/>
                <a:ea typeface="楷体_GB2312" pitchFamily="65" charset="-122"/>
              </a:rPr>
              <a:t>&gt;</a:t>
            </a:r>
            <a:r>
              <a:rPr lang="zh-CN" altLang="en-US" sz="2410" i="1" kern="0" dirty="0">
                <a:solidFill>
                  <a:srgbClr val="000000"/>
                </a:solidFill>
                <a:latin typeface="Times New Roman" panose="02020603050405020304" pitchFamily="65" charset="-122"/>
                <a:ea typeface="楷体_GB2312" pitchFamily="65" charset="-122"/>
              </a:rPr>
              <a:t>φ</a:t>
            </a:r>
            <a:r>
              <a:rPr lang="zh-CN" altLang="en-US" sz="1815" i="1" kern="0" baseline="-1500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;若霍尔元件中自由电荷带负电,根据左手定则可知,负电荷向</a:t>
            </a:r>
            <a:r>
              <a:rPr lang="zh-CN" altLang="en-US" sz="2410" i="1" kern="0" dirty="0">
                <a:solidFill>
                  <a:srgbClr val="000000"/>
                </a:solidFill>
                <a:latin typeface="Times New Roman" panose="02020603050405020304" pitchFamily="65" charset="-122"/>
                <a:ea typeface="楷体_GB2312" pitchFamily="65" charset="-122"/>
              </a:rPr>
              <a:t>C</a:t>
            </a:r>
            <a:r>
              <a:rPr lang="zh-CN" altLang="en-US" sz="2410" kern="0" dirty="0">
                <a:solidFill>
                  <a:srgbClr val="000000"/>
                </a:solidFill>
                <a:latin typeface="Times New Roman" panose="02020603050405020304" pitchFamily="65" charset="-122"/>
                <a:ea typeface="楷体_GB2312" pitchFamily="65" charset="-122"/>
              </a:rPr>
              <a:t>偏</a:t>
            </a:r>
            <a:br>
              <a:rPr dirty="0"/>
            </a:br>
            <a:r>
              <a:rPr lang="zh-CN" altLang="en-US" sz="2410" kern="0" dirty="0">
                <a:solidFill>
                  <a:srgbClr val="000000"/>
                </a:solidFill>
                <a:latin typeface="Times New Roman" panose="02020603050405020304" pitchFamily="65" charset="-122"/>
                <a:ea typeface="楷体_GB2312" pitchFamily="65" charset="-122"/>
              </a:rPr>
              <a:t>转,则</a:t>
            </a:r>
            <a:r>
              <a:rPr lang="zh-CN" altLang="en-US" sz="2410" i="1" kern="0" dirty="0">
                <a:solidFill>
                  <a:srgbClr val="000000"/>
                </a:solidFill>
                <a:latin typeface="Times New Roman" panose="02020603050405020304" pitchFamily="65" charset="-122"/>
                <a:ea typeface="楷体_GB2312" pitchFamily="65" charset="-122"/>
              </a:rPr>
              <a:t>φ</a:t>
            </a:r>
            <a:r>
              <a:rPr lang="zh-CN" altLang="en-US" sz="1815" i="1" kern="0" baseline="-15000" dirty="0">
                <a:solidFill>
                  <a:srgbClr val="000000"/>
                </a:solidFill>
                <a:latin typeface="Times New Roman" panose="02020603050405020304" pitchFamily="65" charset="-122"/>
                <a:ea typeface="楷体_GB2312" pitchFamily="65" charset="-122"/>
              </a:rPr>
              <a:t>C</a:t>
            </a:r>
            <a:r>
              <a:rPr lang="zh-CN" altLang="en-US" sz="2410" kern="0" dirty="0">
                <a:solidFill>
                  <a:srgbClr val="000000"/>
                </a:solidFill>
                <a:latin typeface="Times New Roman" panose="02020603050405020304" pitchFamily="65" charset="-122"/>
                <a:ea typeface="楷体_GB2312" pitchFamily="65" charset="-122"/>
              </a:rPr>
              <a:t>&lt;</a:t>
            </a:r>
            <a:r>
              <a:rPr lang="zh-CN" altLang="en-US" sz="2410" i="1" kern="0" dirty="0">
                <a:solidFill>
                  <a:srgbClr val="000000"/>
                </a:solidFill>
                <a:latin typeface="Times New Roman" panose="02020603050405020304" pitchFamily="65" charset="-122"/>
                <a:ea typeface="楷体_GB2312" pitchFamily="65" charset="-122"/>
              </a:rPr>
              <a:t>φ</a:t>
            </a:r>
            <a:r>
              <a:rPr lang="zh-CN" altLang="en-US" sz="1815" i="1" kern="0" baseline="-1500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,可知</a:t>
            </a:r>
            <a:r>
              <a:rPr lang="zh-CN" altLang="en-US" sz="2410" i="1" kern="0" dirty="0">
                <a:solidFill>
                  <a:srgbClr val="000000"/>
                </a:solidFill>
                <a:latin typeface="Times New Roman" panose="02020603050405020304" pitchFamily="65" charset="-122"/>
                <a:ea typeface="楷体_GB2312" pitchFamily="65" charset="-122"/>
              </a:rPr>
              <a:t>C</a:t>
            </a:r>
            <a:r>
              <a:rPr lang="zh-CN" altLang="en-US" sz="2410" kern="0" dirty="0">
                <a:solidFill>
                  <a:srgbClr val="000000"/>
                </a:solidFill>
                <a:latin typeface="Times New Roman" panose="02020603050405020304" pitchFamily="65" charset="-122"/>
                <a:ea typeface="楷体_GB2312" pitchFamily="65" charset="-122"/>
              </a:rPr>
              <a:t>与</a:t>
            </a:r>
            <a:r>
              <a:rPr lang="zh-CN" altLang="en-US" sz="2410" i="1" kern="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的电势高低与前轮的转动方向无关,</a:t>
            </a:r>
            <a:r>
              <a:rPr lang="zh-CN" altLang="en-US" sz="2410" kern="0" dirty="0">
                <a:solidFill>
                  <a:srgbClr val="FF0000"/>
                </a:solidFill>
                <a:latin typeface="Times New Roman" panose="02020603050405020304" pitchFamily="65" charset="-122"/>
                <a:ea typeface="楷体_GB2312" pitchFamily="65" charset="-122"/>
              </a:rPr>
              <a:t>C错误</a:t>
            </a:r>
            <a:r>
              <a:rPr lang="zh-CN" altLang="en-US" sz="2410" kern="0" dirty="0">
                <a:solidFill>
                  <a:srgbClr val="000000"/>
                </a:solidFill>
                <a:latin typeface="Times New Roman" panose="02020603050405020304" pitchFamily="65" charset="-122"/>
                <a:ea typeface="楷体_GB2312" pitchFamily="65" charset="-122"/>
              </a:rPr>
              <a:t>。若骑行过程中单位</a:t>
            </a:r>
            <a:br>
              <a:rPr dirty="0"/>
            </a:br>
            <a:r>
              <a:rPr lang="zh-CN" altLang="en-US" sz="2410" kern="0" dirty="0">
                <a:solidFill>
                  <a:srgbClr val="000000"/>
                </a:solidFill>
                <a:latin typeface="Times New Roman" panose="02020603050405020304" pitchFamily="65" charset="-122"/>
                <a:ea typeface="楷体_GB2312" pitchFamily="65" charset="-122"/>
              </a:rPr>
              <a:t>时间测得的脉冲数为</a:t>
            </a:r>
            <a:r>
              <a:rPr lang="zh-CN" altLang="en-US" sz="2410" i="1" kern="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,车轮转动周期</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76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,则车轮的角速度</a:t>
            </a:r>
            <a:r>
              <a:rPr lang="zh-CN" altLang="en-US" sz="2410" i="1" kern="0" dirty="0">
                <a:solidFill>
                  <a:srgbClr val="000000"/>
                </a:solidFill>
                <a:latin typeface="Times New Roman" panose="02020603050405020304" pitchFamily="65" charset="-122"/>
                <a:ea typeface="楷体_GB2312" pitchFamily="65" charset="-122"/>
              </a:rPr>
              <a:t>ω</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=2π</a:t>
            </a:r>
            <a:r>
              <a:rPr lang="zh-CN" altLang="en-US" sz="2410" i="1" kern="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,此时的骑行速</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ωR</a:t>
            </a:r>
            <a:r>
              <a:rPr lang="zh-CN" altLang="en-US" sz="2410" kern="0" dirty="0">
                <a:solidFill>
                  <a:srgbClr val="000000"/>
                </a:solidFill>
                <a:latin typeface="Times New Roman" panose="02020603050405020304" pitchFamily="65" charset="-122"/>
                <a:ea typeface="楷体_GB2312" pitchFamily="65" charset="-122"/>
              </a:rPr>
              <a:t>=2π</a:t>
            </a:r>
            <a:r>
              <a:rPr lang="zh-CN" altLang="en-US" sz="2410" i="1" kern="0" dirty="0">
                <a:solidFill>
                  <a:srgbClr val="000000"/>
                </a:solidFill>
                <a:latin typeface="Times New Roman" panose="02020603050405020304" pitchFamily="65" charset="-122"/>
                <a:ea typeface="楷体_GB2312" pitchFamily="65" charset="-122"/>
              </a:rPr>
              <a:t>NR</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FF0000"/>
                </a:solidFill>
                <a:latin typeface="Times New Roman" panose="02020603050405020304" pitchFamily="65" charset="-122"/>
                <a:ea typeface="楷体_GB2312" pitchFamily="65" charset="-122"/>
              </a:rPr>
              <a:t>D正确</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6993886" y="625798"/>
          <a:ext cx="419100" cy="657225"/>
        </p:xfrm>
        <a:graphic>
          <a:graphicData uri="http://schemas.openxmlformats.org/presentationml/2006/ole">
            <mc:AlternateContent xmlns:mc="http://schemas.openxmlformats.org/markup-compatibility/2006">
              <mc:Choice xmlns:v="urn:schemas-microsoft-com:vml" Requires="v">
                <p:oleObj name="Equation" r:id="rId3" imgW="10972800" imgH="17373600" progId="Equation.DSMT4">
                  <p:embed/>
                </p:oleObj>
              </mc:Choice>
              <mc:Fallback>
                <p:oleObj name="Equation" r:id="rId3" imgW="10972800" imgH="17373600" progId="Equation.DSMT4">
                  <p:embed/>
                  <p:pic>
                    <p:nvPicPr>
                      <p:cNvPr id="0" name="图片 40960"/>
                      <p:cNvPicPr>
                        <a:picLocks noChangeAspect="1"/>
                      </p:cNvPicPr>
                      <p:nvPr/>
                    </p:nvPicPr>
                    <p:blipFill>
                      <a:blip r:embed="rId4"/>
                      <a:stretch>
                        <a:fillRect/>
                      </a:stretch>
                    </p:blipFill>
                    <p:spPr>
                      <a:xfrm>
                        <a:off x="6993886" y="625798"/>
                        <a:ext cx="41910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91761" y="1359455"/>
          <a:ext cx="495299" cy="714374"/>
        </p:xfrm>
        <a:graphic>
          <a:graphicData uri="http://schemas.openxmlformats.org/presentationml/2006/ole">
            <mc:AlternateContent xmlns:mc="http://schemas.openxmlformats.org/markup-compatibility/2006">
              <mc:Choice xmlns:v="urn:schemas-microsoft-com:vml" Requires="v">
                <p:oleObj name="Equation" r:id="rId5" imgW="13106400" imgH="18897600" progId="Equation.DSMT4">
                  <p:embed/>
                </p:oleObj>
              </mc:Choice>
              <mc:Fallback>
                <p:oleObj name="Equation" r:id="rId5" imgW="13106400" imgH="18897600" progId="Equation.DSMT4">
                  <p:embed/>
                  <p:pic>
                    <p:nvPicPr>
                      <p:cNvPr id="0" name="图片 40961"/>
                      <p:cNvPicPr>
                        <a:picLocks noChangeAspect="1"/>
                      </p:cNvPicPr>
                      <p:nvPr/>
                    </p:nvPicPr>
                    <p:blipFill>
                      <a:blip r:embed="rId6"/>
                      <a:stretch>
                        <a:fillRect/>
                      </a:stretch>
                    </p:blipFill>
                    <p:spPr>
                      <a:xfrm>
                        <a:off x="3191761" y="1359455"/>
                        <a:ext cx="495299" cy="7143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674183" y="3753670"/>
          <a:ext cx="295275" cy="657225"/>
        </p:xfrm>
        <a:graphic>
          <a:graphicData uri="http://schemas.openxmlformats.org/presentationml/2006/ole">
            <mc:AlternateContent xmlns:mc="http://schemas.openxmlformats.org/markup-compatibility/2006">
              <mc:Choice xmlns:v="urn:schemas-microsoft-com:vml" Requires="v">
                <p:oleObj name="Equation" r:id="rId7" imgW="7924800" imgH="17373600" progId="Equation.DSMT4">
                  <p:embed/>
                </p:oleObj>
              </mc:Choice>
              <mc:Fallback>
                <p:oleObj name="Equation" r:id="rId7" imgW="7924800" imgH="17373600" progId="Equation.DSMT4">
                  <p:embed/>
                  <p:pic>
                    <p:nvPicPr>
                      <p:cNvPr id="0" name="图片 40962"/>
                      <p:cNvPicPr>
                        <a:picLocks noChangeAspect="1"/>
                      </p:cNvPicPr>
                      <p:nvPr/>
                    </p:nvPicPr>
                    <p:blipFill>
                      <a:blip r:embed="rId8"/>
                      <a:stretch>
                        <a:fillRect/>
                      </a:stretch>
                    </p:blipFill>
                    <p:spPr>
                      <a:xfrm>
                        <a:off x="5674183" y="3753670"/>
                        <a:ext cx="2952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561941" y="3753670"/>
          <a:ext cx="390524" cy="657224"/>
        </p:xfrm>
        <a:graphic>
          <a:graphicData uri="http://schemas.openxmlformats.org/presentationml/2006/ole">
            <mc:AlternateContent xmlns:mc="http://schemas.openxmlformats.org/markup-compatibility/2006">
              <mc:Choice xmlns:v="urn:schemas-microsoft-com:vml" Requires="v">
                <p:oleObj name="Equation" r:id="rId9" imgW="10363200" imgH="17373600" progId="Equation.DSMT4">
                  <p:embed/>
                </p:oleObj>
              </mc:Choice>
              <mc:Fallback>
                <p:oleObj name="Equation" r:id="rId9" imgW="10363200" imgH="17373600" progId="Equation.DSMT4">
                  <p:embed/>
                  <p:pic>
                    <p:nvPicPr>
                      <p:cNvPr id="0" name="图片 40963"/>
                      <p:cNvPicPr>
                        <a:picLocks noChangeAspect="1"/>
                      </p:cNvPicPr>
                      <p:nvPr/>
                    </p:nvPicPr>
                    <p:blipFill>
                      <a:blip r:embed="rId10"/>
                      <a:stretch>
                        <a:fillRect/>
                      </a:stretch>
                    </p:blipFill>
                    <p:spPr>
                      <a:xfrm>
                        <a:off x="8561941" y="3753670"/>
                        <a:ext cx="390524" cy="657224"/>
                      </a:xfrm>
                      <a:prstGeom prst="rect">
                        <a:avLst/>
                      </a:prstGeom>
                      <a:noFill/>
                      <a:ln w="9525">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467941"/>
            <a:ext cx="11831400" cy="27483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四、磁场的叠加</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确定磁场场源,例如通电直导线。</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定位空间中要求解磁场的点,利用安培定则判定各个场源在这一点上产生的磁感应</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强度的大小和方向。如图所示,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分别为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在</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点产生的磁感应强度。</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u="sng" kern="0" dirty="0">
                <a:solidFill>
                  <a:srgbClr val="000000"/>
                </a:solidFill>
                <a:latin typeface="Times New Roman" panose="02020603050405020304" pitchFamily="65" charset="-122"/>
                <a:ea typeface="华文细黑" panose="02010600040101010101" pitchFamily="65" charset="-122"/>
              </a:rPr>
              <a:t>应用平行四边形定则进行求解</a:t>
            </a:r>
            <a:r>
              <a:rPr lang="zh-CN" altLang="en-US" sz="2410" kern="0" dirty="0">
                <a:solidFill>
                  <a:srgbClr val="000000"/>
                </a:solidFill>
                <a:latin typeface="Times New Roman" panose="02020603050405020304" pitchFamily="65" charset="-122"/>
                <a:ea typeface="华文细黑" panose="02010600040101010101" pitchFamily="65" charset="-122"/>
              </a:rPr>
              <a:t>,图中的</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点的合磁感应强度。</a:t>
            </a:r>
            <a:endParaRPr lang="zh-CN" altLang="en-US" dirty="0"/>
          </a:p>
        </p:txBody>
      </p:sp>
      <p:pic>
        <p:nvPicPr>
          <p:cNvPr id="3" name="图片 3" descr="textimage12.jpeg"/>
          <p:cNvPicPr>
            <a:picLocks noChangeAspect="1"/>
          </p:cNvPicPr>
          <p:nvPr/>
        </p:nvPicPr>
        <p:blipFill>
          <a:blip r:embed="rId3" cstate="print"/>
          <a:stretch>
            <a:fillRect/>
          </a:stretch>
        </p:blipFill>
        <p:spPr>
          <a:xfrm>
            <a:off x="3923854" y="3624281"/>
            <a:ext cx="3281370" cy="23882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带电粒子在组合场中的运动</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45551"/>
          </a:xfrm>
          <a:prstGeom prst="rect">
            <a:avLst/>
          </a:prstGeom>
          <a:noFill/>
        </p:spPr>
        <p:txBody>
          <a:bodyPr wrap="square" lIns="0" tIns="0" rIns="0" bIns="0" rtlCol="0">
            <a:spAutoFit/>
          </a:bodyPr>
          <a:lstStyle/>
          <a:p>
            <a:pPr eaLnBrk="0" latinLnBrk="1" hangingPunct="0">
              <a:lnSpc>
                <a:spcPct val="12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000000"/>
                </a:solidFill>
                <a:latin typeface="Times New Roman" panose="02020603050405020304" pitchFamily="65" charset="-122"/>
                <a:ea typeface="华文细黑" panose="02010600040101010101" pitchFamily="65" charset="-122"/>
              </a:rPr>
              <a:t>组合场</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电场与磁场各位于一定的区域内</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并不重叠</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或在同一区域</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电场、磁场交替</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2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出现。</a:t>
            </a:r>
            <a:endParaRPr lang="zh-CN" altLang="en-US" sz="2800"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2.带电粒子在组合场中运动的分析思路</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u="sng" kern="0" dirty="0">
                <a:solidFill>
                  <a:srgbClr val="000000"/>
                </a:solidFill>
                <a:latin typeface="Times New Roman" panose="02020603050405020304" pitchFamily="65" charset="-122"/>
                <a:ea typeface="华文细黑" panose="02010600040101010101" pitchFamily="65" charset="-122"/>
              </a:rPr>
              <a:t>粒子按照时间顺序进入不同的区域可分成几个不同的阶段</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(2)受力分析和运动分析,主要涉及两种典型运动,具体运动形式和应用的物理规律如下。</a:t>
            </a:r>
            <a:endParaRPr lang="zh-CN" altLang="en-US" dirty="0"/>
          </a:p>
        </p:txBody>
      </p:sp>
      <p:pic>
        <p:nvPicPr>
          <p:cNvPr id="3" name="图片 3" descr="textimage91.jpeg"/>
          <p:cNvPicPr>
            <a:picLocks noChangeAspect="1"/>
          </p:cNvPicPr>
          <p:nvPr/>
        </p:nvPicPr>
        <p:blipFill>
          <a:blip r:embed="rId3" cstate="print"/>
          <a:stretch>
            <a:fillRect/>
          </a:stretch>
        </p:blipFill>
        <p:spPr>
          <a:xfrm>
            <a:off x="3851846" y="2988221"/>
            <a:ext cx="5016860" cy="352839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0440630" cy="305314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如图所示,整个空间存在两个垂直</a:t>
            </a:r>
            <a:r>
              <a:rPr lang="zh-CN" altLang="en-US" sz="2410" i="1" kern="0" dirty="0">
                <a:solidFill>
                  <a:srgbClr val="000000"/>
                </a:solidFill>
                <a:latin typeface="Times New Roman" panose="02020603050405020304" pitchFamily="65" charset="-122"/>
                <a:ea typeface="华文细黑" panose="02010600040101010101" pitchFamily="65" charset="-122"/>
              </a:rPr>
              <a:t>Oxy</a:t>
            </a:r>
            <a:r>
              <a:rPr lang="zh-CN" altLang="en-US" sz="2410" kern="0" dirty="0">
                <a:solidFill>
                  <a:srgbClr val="000000"/>
                </a:solidFill>
                <a:latin typeface="Times New Roman" panose="02020603050405020304" pitchFamily="65" charset="-122"/>
                <a:ea typeface="华文细黑" panose="02010600040101010101" pitchFamily="65" charset="-122"/>
              </a:rPr>
              <a:t>平面向外的匀强磁场,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轴为两磁场的边界,磁感应强度大小分别为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。甲、乙两带正电粒子同时从坐标原点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沿</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轴正方向射入磁场,速度大小均为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。已知甲、乙两粒子的质量分别为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,电荷量均为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,不考虑粒子间的相互作用和粒子重力影响。求:</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(1)甲粒子从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点射入磁场至到达</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3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处的平均速度大小;</a:t>
            </a:r>
            <a:endParaRPr lang="zh-CN" altLang="en-US" dirty="0"/>
          </a:p>
          <a:p>
            <a:pPr marL="0" indent="0" eaLnBrk="0" latinLnBrk="1" hangingPunct="0">
              <a:lnSpc>
                <a:spcPct val="130000"/>
              </a:lnSpc>
              <a:spcBef>
                <a:spcPts val="12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(2)甲、乙两粒子从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点射入磁场至第一次相遇所经过的时间。</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260964267"/>
              </p:ext>
            </p:extLst>
          </p:nvPr>
        </p:nvGraphicFramePr>
        <p:xfrm>
          <a:off x="5828060" y="2268141"/>
          <a:ext cx="400050" cy="714375"/>
        </p:xfrm>
        <a:graphic>
          <a:graphicData uri="http://schemas.openxmlformats.org/presentationml/2006/ole">
            <mc:AlternateContent xmlns:mc="http://schemas.openxmlformats.org/markup-compatibility/2006">
              <mc:Choice xmlns:v="urn:schemas-microsoft-com:vml" Requires="v">
                <p:oleObj name="Equation" r:id="rId3" imgW="10668000" imgH="18897600" progId="Equation.DSMT4">
                  <p:embed/>
                </p:oleObj>
              </mc:Choice>
              <mc:Fallback>
                <p:oleObj name="Equation" r:id="rId3" imgW="10668000" imgH="18897600" progId="Equation.DSMT4">
                  <p:embed/>
                  <p:pic>
                    <p:nvPicPr>
                      <p:cNvPr id="0" name="图片 50176"/>
                      <p:cNvPicPr>
                        <a:picLocks noChangeAspect="1"/>
                      </p:cNvPicPr>
                      <p:nvPr/>
                    </p:nvPicPr>
                    <p:blipFill>
                      <a:blip r:embed="rId4"/>
                      <a:stretch>
                        <a:fillRect/>
                      </a:stretch>
                    </p:blipFill>
                    <p:spPr>
                      <a:xfrm>
                        <a:off x="5828060" y="2268141"/>
                        <a:ext cx="400050" cy="714375"/>
                      </a:xfrm>
                      <a:prstGeom prst="rect">
                        <a:avLst/>
                      </a:prstGeom>
                      <a:noFill/>
                      <a:ln w="9525">
                        <a:noFill/>
                      </a:ln>
                    </p:spPr>
                  </p:pic>
                </p:oleObj>
              </mc:Fallback>
            </mc:AlternateContent>
          </a:graphicData>
        </a:graphic>
      </p:graphicFrame>
      <p:pic>
        <p:nvPicPr>
          <p:cNvPr id="5" name="图片 3" descr="textimage92.jpeg"/>
          <p:cNvPicPr>
            <a:picLocks noChangeAspect="1"/>
          </p:cNvPicPr>
          <p:nvPr/>
        </p:nvPicPr>
        <p:blipFill>
          <a:blip r:embed="rId5" cstate="print"/>
          <a:stretch>
            <a:fillRect/>
          </a:stretch>
        </p:blipFill>
        <p:spPr>
          <a:xfrm>
            <a:off x="8891014" y="1800050"/>
            <a:ext cx="2789283" cy="2181801"/>
          </a:xfrm>
          <a:prstGeom prst="rect">
            <a:avLst/>
          </a:prstGeom>
        </p:spPr>
      </p:pic>
      <p:sp>
        <p:nvSpPr>
          <p:cNvPr id="3" name="TextBox 2"/>
          <p:cNvSpPr txBox="1"/>
          <p:nvPr/>
        </p:nvSpPr>
        <p:spPr>
          <a:xfrm>
            <a:off x="468000" y="4254105"/>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a:t>
            </a:r>
            <a:r>
              <a:rPr lang="zh-CN" altLang="en-US" sz="3020" kern="0" spc="-2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(2)</a:t>
            </a:r>
            <a:r>
              <a:rPr lang="zh-CN" altLang="en-US" sz="3285" kern="0" spc="12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460023475"/>
              </p:ext>
            </p:extLst>
          </p:nvPr>
        </p:nvGraphicFramePr>
        <p:xfrm>
          <a:off x="1742800" y="4362190"/>
          <a:ext cx="381000" cy="657225"/>
        </p:xfrm>
        <a:graphic>
          <a:graphicData uri="http://schemas.openxmlformats.org/presentationml/2006/ole">
            <mc:AlternateContent xmlns:mc="http://schemas.openxmlformats.org/markup-compatibility/2006">
              <mc:Choice xmlns:v="urn:schemas-microsoft-com:vml" Requires="v">
                <p:oleObj name="Equation" r:id="rId6" imgW="10058400" imgH="17373600" progId="Equation.DSMT4">
                  <p:embed/>
                </p:oleObj>
              </mc:Choice>
              <mc:Fallback>
                <p:oleObj name="Equation" r:id="rId6" imgW="10058400" imgH="17373600" progId="Equation.DSMT4">
                  <p:embed/>
                  <p:pic>
                    <p:nvPicPr>
                      <p:cNvPr id="4" name="对象 3"/>
                      <p:cNvPicPr>
                        <a:picLocks noChangeAspect="1"/>
                      </p:cNvPicPr>
                      <p:nvPr/>
                    </p:nvPicPr>
                    <p:blipFill>
                      <a:blip r:embed="rId7"/>
                      <a:stretch>
                        <a:fillRect/>
                      </a:stretch>
                    </p:blipFill>
                    <p:spPr>
                      <a:xfrm>
                        <a:off x="1742800" y="4362190"/>
                        <a:ext cx="38100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44645930"/>
              </p:ext>
            </p:extLst>
          </p:nvPr>
        </p:nvGraphicFramePr>
        <p:xfrm>
          <a:off x="2786601" y="4362078"/>
          <a:ext cx="571500" cy="714375"/>
        </p:xfrm>
        <a:graphic>
          <a:graphicData uri="http://schemas.openxmlformats.org/presentationml/2006/ole">
            <mc:AlternateContent xmlns:mc="http://schemas.openxmlformats.org/markup-compatibility/2006">
              <mc:Choice xmlns:v="urn:schemas-microsoft-com:vml" Requires="v">
                <p:oleObj name="Equation" r:id="rId8" imgW="15240000" imgH="18897600" progId="Equation.DSMT4">
                  <p:embed/>
                </p:oleObj>
              </mc:Choice>
              <mc:Fallback>
                <p:oleObj name="Equation" r:id="rId8" imgW="15240000" imgH="18897600" progId="Equation.DSMT4">
                  <p:embed/>
                  <p:pic>
                    <p:nvPicPr>
                      <p:cNvPr id="5" name="对象 4"/>
                      <p:cNvPicPr>
                        <a:picLocks noChangeAspect="1"/>
                      </p:cNvPicPr>
                      <p:nvPr/>
                    </p:nvPicPr>
                    <p:blipFill>
                      <a:blip r:embed="rId9"/>
                      <a:stretch>
                        <a:fillRect/>
                      </a:stretch>
                    </p:blipFill>
                    <p:spPr>
                      <a:xfrm>
                        <a:off x="2786601" y="4362078"/>
                        <a:ext cx="5715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68000" y="251917"/>
            <a:ext cx="11831400" cy="37921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(1)设甲粒子在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&gt;0磁场区域做匀速圆周运动的半径为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,周期为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qvB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3515" kern="0" spc="-588"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a:solidFill>
                  <a:srgbClr val="000000"/>
                </a:solidFill>
                <a:latin typeface="Times New Roman" panose="02020603050405020304"/>
                <a:ea typeface="楷体" panose="02010609060101010101" pitchFamily="49" charset="-122"/>
                <a:sym typeface="Times New Roman" panose="02020603050405020304"/>
              </a:rPr>
              <a:t> </a:t>
            </a:r>
            <a:r>
              <a:rPr lang="en-US" altLang="zh-CN" sz="3285" kern="0" spc="-134"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周期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225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65"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同理可知,甲粒子在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&lt;0磁场区域做匀速圆周运动的半径</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,周期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40"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则甲粒子从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点射入磁场至到达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轴上</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处历时</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8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65" kern="0" spc="38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21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(点拨:甲粒子先在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轴上方磁场中运动</a:t>
            </a:r>
            <a:r>
              <a:rPr lang="zh-CN" altLang="en-US" sz="3065" kern="0" spc="8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9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处,再在</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轴下方磁场中运动</a:t>
            </a:r>
            <a:r>
              <a:rPr lang="zh-CN" altLang="en-US" sz="3065" kern="0" spc="38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到达</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34"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558026610"/>
              </p:ext>
            </p:extLst>
          </p:nvPr>
        </p:nvGraphicFramePr>
        <p:xfrm>
          <a:off x="11294725" y="380681"/>
          <a:ext cx="371475" cy="781050"/>
        </p:xfrm>
        <a:graphic>
          <a:graphicData uri="http://schemas.openxmlformats.org/presentationml/2006/ole">
            <mc:AlternateContent xmlns:mc="http://schemas.openxmlformats.org/markup-compatibility/2006">
              <mc:Choice xmlns:v="urn:schemas-microsoft-com:vml" Requires="v">
                <p:oleObj name="Equation" r:id="rId3" imgW="9753600" imgH="20726400" progId="Equation.DSMT4">
                  <p:embed/>
                </p:oleObj>
              </mc:Choice>
              <mc:Fallback>
                <p:oleObj name="Equation" r:id="rId3" imgW="9753600" imgH="20726400" progId="Equation.DSMT4">
                  <p:embed/>
                  <p:pic>
                    <p:nvPicPr>
                      <p:cNvPr id="0" name="图片 51202"/>
                      <p:cNvPicPr>
                        <a:picLocks noChangeAspect="1"/>
                      </p:cNvPicPr>
                      <p:nvPr/>
                    </p:nvPicPr>
                    <p:blipFill>
                      <a:blip r:embed="rId4"/>
                      <a:stretch>
                        <a:fillRect/>
                      </a:stretch>
                    </p:blipFill>
                    <p:spPr>
                      <a:xfrm>
                        <a:off x="11294725" y="380681"/>
                        <a:ext cx="371475" cy="7810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06100614"/>
              </p:ext>
            </p:extLst>
          </p:nvPr>
        </p:nvGraphicFramePr>
        <p:xfrm>
          <a:off x="1596201" y="1189263"/>
          <a:ext cx="400050" cy="714375"/>
        </p:xfrm>
        <a:graphic>
          <a:graphicData uri="http://schemas.openxmlformats.org/presentationml/2006/ole">
            <mc:AlternateContent xmlns:mc="http://schemas.openxmlformats.org/markup-compatibility/2006">
              <mc:Choice xmlns:v="urn:schemas-microsoft-com:vml" Requires="v">
                <p:oleObj name="Equation" r:id="rId5" imgW="10668000" imgH="18897600" progId="Equation.DSMT4">
                  <p:embed/>
                </p:oleObj>
              </mc:Choice>
              <mc:Fallback>
                <p:oleObj name="Equation" r:id="rId5" imgW="10668000" imgH="18897600" progId="Equation.DSMT4">
                  <p:embed/>
                  <p:pic>
                    <p:nvPicPr>
                      <p:cNvPr id="0" name="图片 51203"/>
                      <p:cNvPicPr>
                        <a:picLocks noChangeAspect="1"/>
                      </p:cNvPicPr>
                      <p:nvPr/>
                    </p:nvPicPr>
                    <p:blipFill>
                      <a:blip r:embed="rId6"/>
                      <a:stretch>
                        <a:fillRect/>
                      </a:stretch>
                    </p:blipFill>
                    <p:spPr>
                      <a:xfrm>
                        <a:off x="1596201" y="1189263"/>
                        <a:ext cx="40005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9331947"/>
              </p:ext>
            </p:extLst>
          </p:nvPr>
        </p:nvGraphicFramePr>
        <p:xfrm>
          <a:off x="3276544" y="1188021"/>
          <a:ext cx="676274" cy="666749"/>
        </p:xfrm>
        <a:graphic>
          <a:graphicData uri="http://schemas.openxmlformats.org/presentationml/2006/ole">
            <mc:AlternateContent xmlns:mc="http://schemas.openxmlformats.org/markup-compatibility/2006">
              <mc:Choice xmlns:v="urn:schemas-microsoft-com:vml" Requires="v">
                <p:oleObj name="Equation" r:id="rId7" imgW="17983200" imgH="17678400" progId="Equation.DSMT4">
                  <p:embed/>
                </p:oleObj>
              </mc:Choice>
              <mc:Fallback>
                <p:oleObj name="Equation" r:id="rId7" imgW="17983200" imgH="17678400" progId="Equation.DSMT4">
                  <p:embed/>
                  <p:pic>
                    <p:nvPicPr>
                      <p:cNvPr id="0" name="图片 51204"/>
                      <p:cNvPicPr>
                        <a:picLocks noChangeAspect="1"/>
                      </p:cNvPicPr>
                      <p:nvPr/>
                    </p:nvPicPr>
                    <p:blipFill>
                      <a:blip r:embed="rId8"/>
                      <a:stretch>
                        <a:fillRect/>
                      </a:stretch>
                    </p:blipFill>
                    <p:spPr>
                      <a:xfrm>
                        <a:off x="3276544" y="1188021"/>
                        <a:ext cx="676274" cy="66674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04365756"/>
              </p:ext>
            </p:extLst>
          </p:nvPr>
        </p:nvGraphicFramePr>
        <p:xfrm>
          <a:off x="4125392" y="1196579"/>
          <a:ext cx="590550" cy="714375"/>
        </p:xfrm>
        <a:graphic>
          <a:graphicData uri="http://schemas.openxmlformats.org/presentationml/2006/ole">
            <mc:AlternateContent xmlns:mc="http://schemas.openxmlformats.org/markup-compatibility/2006">
              <mc:Choice xmlns:v="urn:schemas-microsoft-com:vml" Requires="v">
                <p:oleObj name="Equation" r:id="rId9" imgW="15544800" imgH="18897600" progId="Equation.DSMT4">
                  <p:embed/>
                </p:oleObj>
              </mc:Choice>
              <mc:Fallback>
                <p:oleObj name="Equation" r:id="rId9" imgW="15544800" imgH="18897600" progId="Equation.DSMT4">
                  <p:embed/>
                  <p:pic>
                    <p:nvPicPr>
                      <p:cNvPr id="0" name="图片 51205"/>
                      <p:cNvPicPr>
                        <a:picLocks noChangeAspect="1"/>
                      </p:cNvPicPr>
                      <p:nvPr/>
                    </p:nvPicPr>
                    <p:blipFill>
                      <a:blip r:embed="rId10"/>
                      <a:stretch>
                        <a:fillRect/>
                      </a:stretch>
                    </p:blipFill>
                    <p:spPr>
                      <a:xfrm>
                        <a:off x="4125392" y="1196579"/>
                        <a:ext cx="590550" cy="71437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36921836"/>
              </p:ext>
            </p:extLst>
          </p:nvPr>
        </p:nvGraphicFramePr>
        <p:xfrm>
          <a:off x="8252914" y="2004004"/>
          <a:ext cx="533399" cy="714374"/>
        </p:xfrm>
        <a:graphic>
          <a:graphicData uri="http://schemas.openxmlformats.org/presentationml/2006/ole">
            <mc:AlternateContent xmlns:mc="http://schemas.openxmlformats.org/markup-compatibility/2006">
              <mc:Choice xmlns:v="urn:schemas-microsoft-com:vml" Requires="v">
                <p:oleObj name="Equation" r:id="rId11" imgW="14020800" imgH="18897600" progId="Equation.DSMT4">
                  <p:embed/>
                </p:oleObj>
              </mc:Choice>
              <mc:Fallback>
                <p:oleObj name="Equation" r:id="rId11" imgW="14020800" imgH="18897600" progId="Equation.DSMT4">
                  <p:embed/>
                  <p:pic>
                    <p:nvPicPr>
                      <p:cNvPr id="0" name="图片 51206"/>
                      <p:cNvPicPr>
                        <a:picLocks noChangeAspect="1"/>
                      </p:cNvPicPr>
                      <p:nvPr/>
                    </p:nvPicPr>
                    <p:blipFill>
                      <a:blip r:embed="rId12"/>
                      <a:stretch>
                        <a:fillRect/>
                      </a:stretch>
                    </p:blipFill>
                    <p:spPr>
                      <a:xfrm>
                        <a:off x="8252914" y="2004004"/>
                        <a:ext cx="533399" cy="71437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154312401"/>
              </p:ext>
            </p:extLst>
          </p:nvPr>
        </p:nvGraphicFramePr>
        <p:xfrm>
          <a:off x="10045113" y="2004004"/>
          <a:ext cx="447674" cy="714374"/>
        </p:xfrm>
        <a:graphic>
          <a:graphicData uri="http://schemas.openxmlformats.org/presentationml/2006/ole">
            <mc:AlternateContent xmlns:mc="http://schemas.openxmlformats.org/markup-compatibility/2006">
              <mc:Choice xmlns:v="urn:schemas-microsoft-com:vml" Requires="v">
                <p:oleObj name="Equation" r:id="rId13" imgW="11887200" imgH="18897600" progId="Equation.DSMT4">
                  <p:embed/>
                </p:oleObj>
              </mc:Choice>
              <mc:Fallback>
                <p:oleObj name="Equation" r:id="rId13" imgW="11887200" imgH="18897600" progId="Equation.DSMT4">
                  <p:embed/>
                  <p:pic>
                    <p:nvPicPr>
                      <p:cNvPr id="0" name="图片 51207"/>
                      <p:cNvPicPr>
                        <a:picLocks noChangeAspect="1"/>
                      </p:cNvPicPr>
                      <p:nvPr/>
                    </p:nvPicPr>
                    <p:blipFill>
                      <a:blip r:embed="rId14"/>
                      <a:stretch>
                        <a:fillRect/>
                      </a:stretch>
                    </p:blipFill>
                    <p:spPr>
                      <a:xfrm>
                        <a:off x="10045113" y="2004004"/>
                        <a:ext cx="447674" cy="71437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16406005"/>
              </p:ext>
            </p:extLst>
          </p:nvPr>
        </p:nvGraphicFramePr>
        <p:xfrm>
          <a:off x="5720836" y="2700189"/>
          <a:ext cx="400050" cy="714375"/>
        </p:xfrm>
        <a:graphic>
          <a:graphicData uri="http://schemas.openxmlformats.org/presentationml/2006/ole">
            <mc:AlternateContent xmlns:mc="http://schemas.openxmlformats.org/markup-compatibility/2006">
              <mc:Choice xmlns:v="urn:schemas-microsoft-com:vml" Requires="v">
                <p:oleObj name="Equation" r:id="rId15" imgW="10668000" imgH="18897600" progId="Equation.DSMT4">
                  <p:embed/>
                </p:oleObj>
              </mc:Choice>
              <mc:Fallback>
                <p:oleObj name="Equation" r:id="rId15" imgW="10668000" imgH="18897600" progId="Equation.DSMT4">
                  <p:embed/>
                  <p:pic>
                    <p:nvPicPr>
                      <p:cNvPr id="0" name="图片 51208"/>
                      <p:cNvPicPr>
                        <a:picLocks noChangeAspect="1"/>
                      </p:cNvPicPr>
                      <p:nvPr/>
                    </p:nvPicPr>
                    <p:blipFill>
                      <a:blip r:embed="rId16"/>
                      <a:stretch>
                        <a:fillRect/>
                      </a:stretch>
                    </p:blipFill>
                    <p:spPr>
                      <a:xfrm>
                        <a:off x="5720836" y="2700189"/>
                        <a:ext cx="400050" cy="7143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17244830"/>
              </p:ext>
            </p:extLst>
          </p:nvPr>
        </p:nvGraphicFramePr>
        <p:xfrm>
          <a:off x="7449476" y="2769346"/>
          <a:ext cx="400050" cy="666750"/>
        </p:xfrm>
        <a:graphic>
          <a:graphicData uri="http://schemas.openxmlformats.org/presentationml/2006/ole">
            <mc:AlternateContent xmlns:mc="http://schemas.openxmlformats.org/markup-compatibility/2006">
              <mc:Choice xmlns:v="urn:schemas-microsoft-com:vml" Requires="v">
                <p:oleObj name="Equation" r:id="rId17" imgW="10668000" imgH="17678400" progId="Equation.DSMT4">
                  <p:embed/>
                </p:oleObj>
              </mc:Choice>
              <mc:Fallback>
                <p:oleObj name="Equation" r:id="rId17" imgW="10668000" imgH="17678400" progId="Equation.DSMT4">
                  <p:embed/>
                  <p:pic>
                    <p:nvPicPr>
                      <p:cNvPr id="0" name="图片 51209"/>
                      <p:cNvPicPr>
                        <a:picLocks noChangeAspect="1"/>
                      </p:cNvPicPr>
                      <p:nvPr/>
                    </p:nvPicPr>
                    <p:blipFill>
                      <a:blip r:embed="rId18"/>
                      <a:stretch>
                        <a:fillRect/>
                      </a:stretch>
                    </p:blipFill>
                    <p:spPr>
                      <a:xfrm>
                        <a:off x="7449476" y="2769346"/>
                        <a:ext cx="400050" cy="6667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11191373"/>
              </p:ext>
            </p:extLst>
          </p:nvPr>
        </p:nvGraphicFramePr>
        <p:xfrm>
          <a:off x="8022099" y="2769346"/>
          <a:ext cx="438150" cy="666750"/>
        </p:xfrm>
        <a:graphic>
          <a:graphicData uri="http://schemas.openxmlformats.org/presentationml/2006/ole">
            <mc:AlternateContent xmlns:mc="http://schemas.openxmlformats.org/markup-compatibility/2006">
              <mc:Choice xmlns:v="urn:schemas-microsoft-com:vml" Requires="v">
                <p:oleObj name="Equation" r:id="rId19" imgW="11582400" imgH="17678400" progId="Equation.DSMT4">
                  <p:embed/>
                </p:oleObj>
              </mc:Choice>
              <mc:Fallback>
                <p:oleObj name="Equation" r:id="rId19" imgW="11582400" imgH="17678400" progId="Equation.DSMT4">
                  <p:embed/>
                  <p:pic>
                    <p:nvPicPr>
                      <p:cNvPr id="0" name="图片 51210"/>
                      <p:cNvPicPr>
                        <a:picLocks noChangeAspect="1"/>
                      </p:cNvPicPr>
                      <p:nvPr/>
                    </p:nvPicPr>
                    <p:blipFill>
                      <a:blip r:embed="rId20"/>
                      <a:stretch>
                        <a:fillRect/>
                      </a:stretch>
                    </p:blipFill>
                    <p:spPr>
                      <a:xfrm>
                        <a:off x="8022099" y="2769346"/>
                        <a:ext cx="438150" cy="66675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521671219"/>
              </p:ext>
            </p:extLst>
          </p:nvPr>
        </p:nvGraphicFramePr>
        <p:xfrm>
          <a:off x="8632822" y="2777903"/>
          <a:ext cx="571500" cy="714374"/>
        </p:xfrm>
        <a:graphic>
          <a:graphicData uri="http://schemas.openxmlformats.org/presentationml/2006/ole">
            <mc:AlternateContent xmlns:mc="http://schemas.openxmlformats.org/markup-compatibility/2006">
              <mc:Choice xmlns:v="urn:schemas-microsoft-com:vml" Requires="v">
                <p:oleObj name="Equation" r:id="rId21" imgW="15240000" imgH="18897600" progId="Equation.DSMT4">
                  <p:embed/>
                </p:oleObj>
              </mc:Choice>
              <mc:Fallback>
                <p:oleObj name="Equation" r:id="rId21" imgW="15240000" imgH="18897600" progId="Equation.DSMT4">
                  <p:embed/>
                  <p:pic>
                    <p:nvPicPr>
                      <p:cNvPr id="0" name="图片 51211"/>
                      <p:cNvPicPr>
                        <a:picLocks noChangeAspect="1"/>
                      </p:cNvPicPr>
                      <p:nvPr/>
                    </p:nvPicPr>
                    <p:blipFill>
                      <a:blip r:embed="rId22"/>
                      <a:stretch>
                        <a:fillRect/>
                      </a:stretch>
                    </p:blipFill>
                    <p:spPr>
                      <a:xfrm>
                        <a:off x="8632822" y="2777903"/>
                        <a:ext cx="571500" cy="71437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120566424"/>
              </p:ext>
            </p:extLst>
          </p:nvPr>
        </p:nvGraphicFramePr>
        <p:xfrm>
          <a:off x="2916000" y="3447531"/>
          <a:ext cx="400049" cy="666749"/>
        </p:xfrm>
        <a:graphic>
          <a:graphicData uri="http://schemas.openxmlformats.org/presentationml/2006/ole">
            <mc:AlternateContent xmlns:mc="http://schemas.openxmlformats.org/markup-compatibility/2006">
              <mc:Choice xmlns:v="urn:schemas-microsoft-com:vml" Requires="v">
                <p:oleObj name="Equation" r:id="rId23" imgW="10668000" imgH="17678400" progId="Equation.DSMT4">
                  <p:embed/>
                </p:oleObj>
              </mc:Choice>
              <mc:Fallback>
                <p:oleObj name="Equation" r:id="rId23" imgW="10668000" imgH="17678400" progId="Equation.DSMT4">
                  <p:embed/>
                  <p:pic>
                    <p:nvPicPr>
                      <p:cNvPr id="0" name="图片 51212"/>
                      <p:cNvPicPr>
                        <a:picLocks noChangeAspect="1"/>
                      </p:cNvPicPr>
                      <p:nvPr/>
                    </p:nvPicPr>
                    <p:blipFill>
                      <a:blip r:embed="rId24"/>
                      <a:stretch>
                        <a:fillRect/>
                      </a:stretch>
                    </p:blipFill>
                    <p:spPr>
                      <a:xfrm>
                        <a:off x="2916000" y="3447531"/>
                        <a:ext cx="400049" cy="666749"/>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988408979"/>
              </p:ext>
            </p:extLst>
          </p:nvPr>
        </p:nvGraphicFramePr>
        <p:xfrm>
          <a:off x="4235263" y="3456089"/>
          <a:ext cx="542925" cy="714375"/>
        </p:xfrm>
        <a:graphic>
          <a:graphicData uri="http://schemas.openxmlformats.org/presentationml/2006/ole">
            <mc:AlternateContent xmlns:mc="http://schemas.openxmlformats.org/markup-compatibility/2006">
              <mc:Choice xmlns:v="urn:schemas-microsoft-com:vml" Requires="v">
                <p:oleObj name="Equation" r:id="rId25" imgW="14325600" imgH="18897600" progId="Equation.DSMT4">
                  <p:embed/>
                </p:oleObj>
              </mc:Choice>
              <mc:Fallback>
                <p:oleObj name="Equation" r:id="rId25" imgW="14325600" imgH="18897600" progId="Equation.DSMT4">
                  <p:embed/>
                  <p:pic>
                    <p:nvPicPr>
                      <p:cNvPr id="0" name="图片 51213"/>
                      <p:cNvPicPr>
                        <a:picLocks noChangeAspect="1"/>
                      </p:cNvPicPr>
                      <p:nvPr/>
                    </p:nvPicPr>
                    <p:blipFill>
                      <a:blip r:embed="rId26"/>
                      <a:stretch>
                        <a:fillRect/>
                      </a:stretch>
                    </p:blipFill>
                    <p:spPr>
                      <a:xfrm>
                        <a:off x="4235263" y="3456089"/>
                        <a:ext cx="542925" cy="71437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730453868"/>
              </p:ext>
            </p:extLst>
          </p:nvPr>
        </p:nvGraphicFramePr>
        <p:xfrm>
          <a:off x="8355328" y="3420269"/>
          <a:ext cx="438150" cy="666750"/>
        </p:xfrm>
        <a:graphic>
          <a:graphicData uri="http://schemas.openxmlformats.org/presentationml/2006/ole">
            <mc:AlternateContent xmlns:mc="http://schemas.openxmlformats.org/markup-compatibility/2006">
              <mc:Choice xmlns:v="urn:schemas-microsoft-com:vml" Requires="v">
                <p:oleObj name="Equation" r:id="rId27" imgW="11582400" imgH="17678400" progId="Equation.DSMT4">
                  <p:embed/>
                </p:oleObj>
              </mc:Choice>
              <mc:Fallback>
                <p:oleObj name="Equation" r:id="rId27" imgW="11582400" imgH="17678400" progId="Equation.DSMT4">
                  <p:embed/>
                  <p:pic>
                    <p:nvPicPr>
                      <p:cNvPr id="0" name="图片 51214"/>
                      <p:cNvPicPr>
                        <a:picLocks noChangeAspect="1"/>
                      </p:cNvPicPr>
                      <p:nvPr/>
                    </p:nvPicPr>
                    <p:blipFill>
                      <a:blip r:embed="rId28"/>
                      <a:stretch>
                        <a:fillRect/>
                      </a:stretch>
                    </p:blipFill>
                    <p:spPr>
                      <a:xfrm>
                        <a:off x="8355328" y="3420269"/>
                        <a:ext cx="438150" cy="66675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977550871"/>
              </p:ext>
            </p:extLst>
          </p:nvPr>
        </p:nvGraphicFramePr>
        <p:xfrm>
          <a:off x="9712691" y="3428827"/>
          <a:ext cx="400050" cy="714375"/>
        </p:xfrm>
        <a:graphic>
          <a:graphicData uri="http://schemas.openxmlformats.org/presentationml/2006/ole">
            <mc:AlternateContent xmlns:mc="http://schemas.openxmlformats.org/markup-compatibility/2006">
              <mc:Choice xmlns:v="urn:schemas-microsoft-com:vml" Requires="v">
                <p:oleObj name="Equation" r:id="rId29" imgW="10668000" imgH="18897600" progId="Equation.DSMT4">
                  <p:embed/>
                </p:oleObj>
              </mc:Choice>
              <mc:Fallback>
                <p:oleObj name="Equation" r:id="rId29" imgW="10668000" imgH="18897600" progId="Equation.DSMT4">
                  <p:embed/>
                  <p:pic>
                    <p:nvPicPr>
                      <p:cNvPr id="0" name="图片 51215"/>
                      <p:cNvPicPr>
                        <a:picLocks noChangeAspect="1"/>
                      </p:cNvPicPr>
                      <p:nvPr/>
                    </p:nvPicPr>
                    <p:blipFill>
                      <a:blip r:embed="rId30"/>
                      <a:stretch>
                        <a:fillRect/>
                      </a:stretch>
                    </p:blipFill>
                    <p:spPr>
                      <a:xfrm>
                        <a:off x="9712691" y="3428827"/>
                        <a:ext cx="400050" cy="714375"/>
                      </a:xfrm>
                      <a:prstGeom prst="rect">
                        <a:avLst/>
                      </a:prstGeom>
                      <a:noFill/>
                      <a:ln w="9525">
                        <a:noFill/>
                      </a:ln>
                    </p:spPr>
                  </p:pic>
                </p:oleObj>
              </mc:Fallback>
            </mc:AlternateContent>
          </a:graphicData>
        </a:graphic>
      </p:graphicFrame>
      <p:sp>
        <p:nvSpPr>
          <p:cNvPr id="21" name="TextBox 2">
            <a:extLst>
              <a:ext uri="{FF2B5EF4-FFF2-40B4-BE49-F238E27FC236}">
                <a16:creationId xmlns:a16="http://schemas.microsoft.com/office/drawing/2014/main" id="{B558C104-A47C-DA81-A208-8222CFB6C48E}"/>
              </a:ext>
            </a:extLst>
          </p:cNvPr>
          <p:cNvSpPr txBox="1"/>
          <p:nvPr/>
        </p:nvSpPr>
        <p:spPr>
          <a:xfrm>
            <a:off x="468000" y="3996333"/>
            <a:ext cx="11831400" cy="22633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故甲粒子从</a:t>
            </a:r>
            <a:r>
              <a:rPr lang="zh-CN" altLang="en-US" sz="2410" i="1" kern="0" dirty="0">
                <a:solidFill>
                  <a:srgbClr val="000000"/>
                </a:solidFill>
                <a:latin typeface="Times New Roman" panose="02020603050405020304" pitchFamily="65" charset="-122"/>
                <a:ea typeface="楷体_GB2312" pitchFamily="65" charset="-122"/>
              </a:rPr>
              <a:t>O</a:t>
            </a:r>
            <a:r>
              <a:rPr lang="zh-CN" altLang="en-US" sz="2410" kern="0" dirty="0">
                <a:solidFill>
                  <a:srgbClr val="000000"/>
                </a:solidFill>
                <a:latin typeface="Times New Roman" panose="02020603050405020304" pitchFamily="65" charset="-122"/>
                <a:ea typeface="楷体_GB2312" pitchFamily="65" charset="-122"/>
              </a:rPr>
              <a:t>点射入磁场至到达</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轴上</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3240" kern="0" spc="-9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处的平均速度大小</a:t>
            </a:r>
            <a:r>
              <a:rPr lang="zh-CN" altLang="en-US" sz="1470" kern="0" spc="-19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415" kern="0" spc="-10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1470" kern="0" spc="-19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985" kern="0" spc="1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eaLnBrk="0" latinLnBrk="1" hangingPunct="0">
              <a:lnSpc>
                <a:spcPct val="150000"/>
              </a:lnSpc>
              <a:spcBef>
                <a:spcPts val="170"/>
              </a:spcBef>
            </a:pPr>
            <a:r>
              <a:rPr lang="zh-CN" altLang="en-US" sz="2410" kern="0" dirty="0">
                <a:solidFill>
                  <a:srgbClr val="000000"/>
                </a:solidFill>
                <a:latin typeface="Times New Roman" panose="02020603050405020304" pitchFamily="65" charset="-122"/>
                <a:ea typeface="楷体_GB2312" pitchFamily="65" charset="-122"/>
              </a:rPr>
              <a:t>(2) 分析同(1)可知,乙粒子在</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&gt;0磁场区域做匀速圆周运动的半径</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乙1</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990" dirty="0">
                <a:solidFill>
                  <a:srgbClr val="000000"/>
                </a:solidFill>
                <a:latin typeface="Times New Roman" panose="02020603050405020304" pitchFamily="65" charset="-122"/>
                <a:ea typeface="楷体_GB2312" pitchFamily="65" charset="-122"/>
              </a:rPr>
              <a:t> </a:t>
            </a:r>
            <a:r>
              <a:rPr lang="en-US" altLang="zh-CN" sz="3285" kern="0" spc="99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周期</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乙1</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365"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乙粒子在</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&lt;0磁场区域做匀速圆周运动的半径</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15000" dirty="0">
                <a:solidFill>
                  <a:srgbClr val="000000"/>
                </a:solidFill>
                <a:latin typeface="Times New Roman" panose="02020603050405020304" pitchFamily="65" charset="-122"/>
                <a:ea typeface="楷体_GB2312" pitchFamily="65" charset="-122"/>
              </a:rPr>
              <a:t>乙2</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34" dirty="0">
                <a:solidFill>
                  <a:srgbClr val="000000"/>
                </a:solidFill>
                <a:latin typeface="Times New Roman" panose="02020603050405020304" pitchFamily="65" charset="-122"/>
                <a:ea typeface="楷体_GB2312" pitchFamily="65" charset="-122"/>
              </a:rPr>
              <a:t>    </a:t>
            </a:r>
            <a:r>
              <a:rPr lang="en-US" altLang="zh-CN" sz="3285" kern="0" spc="-134"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周期</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乙2</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365"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22" name="对象 21">
            <a:extLst>
              <a:ext uri="{FF2B5EF4-FFF2-40B4-BE49-F238E27FC236}">
                <a16:creationId xmlns:a16="http://schemas.microsoft.com/office/drawing/2014/main" id="{A0888CF3-2B59-CB93-FC63-737B17E85663}"/>
              </a:ext>
            </a:extLst>
          </p:cNvPr>
          <p:cNvGraphicFramePr>
            <a:graphicFrameLocks noChangeAspect="1"/>
          </p:cNvGraphicFramePr>
          <p:nvPr>
            <p:extLst>
              <p:ext uri="{D42A27DB-BD31-4B8C-83A1-F6EECF244321}">
                <p14:modId xmlns:p14="http://schemas.microsoft.com/office/powerpoint/2010/main" val="2615987905"/>
              </p:ext>
            </p:extLst>
          </p:nvPr>
        </p:nvGraphicFramePr>
        <p:xfrm>
          <a:off x="5720836" y="4138144"/>
          <a:ext cx="400050" cy="714375"/>
        </p:xfrm>
        <a:graphic>
          <a:graphicData uri="http://schemas.openxmlformats.org/presentationml/2006/ole">
            <mc:AlternateContent xmlns:mc="http://schemas.openxmlformats.org/markup-compatibility/2006">
              <mc:Choice xmlns:v="urn:schemas-microsoft-com:vml" Requires="v">
                <p:oleObj name="Equation" r:id="rId31" imgW="10668000" imgH="18897600" progId="Equation.DSMT4">
                  <p:embed/>
                </p:oleObj>
              </mc:Choice>
              <mc:Fallback>
                <p:oleObj name="Equation" r:id="rId31" imgW="10668000" imgH="18897600" progId="Equation.DSMT4">
                  <p:embed/>
                  <p:pic>
                    <p:nvPicPr>
                      <p:cNvPr id="4" name="对象 3"/>
                      <p:cNvPicPr>
                        <a:picLocks noChangeAspect="1"/>
                      </p:cNvPicPr>
                      <p:nvPr/>
                    </p:nvPicPr>
                    <p:blipFill>
                      <a:blip r:embed="rId32"/>
                      <a:stretch>
                        <a:fillRect/>
                      </a:stretch>
                    </p:blipFill>
                    <p:spPr>
                      <a:xfrm>
                        <a:off x="5720836" y="4138144"/>
                        <a:ext cx="400050" cy="714375"/>
                      </a:xfrm>
                      <a:prstGeom prst="rect">
                        <a:avLst/>
                      </a:prstGeom>
                      <a:noFill/>
                      <a:ln w="9525">
                        <a:noFill/>
                      </a:ln>
                    </p:spPr>
                  </p:pic>
                </p:oleObj>
              </mc:Fallback>
            </mc:AlternateContent>
          </a:graphicData>
        </a:graphic>
      </p:graphicFrame>
      <p:graphicFrame>
        <p:nvGraphicFramePr>
          <p:cNvPr id="23" name="对象 22">
            <a:extLst>
              <a:ext uri="{FF2B5EF4-FFF2-40B4-BE49-F238E27FC236}">
                <a16:creationId xmlns:a16="http://schemas.microsoft.com/office/drawing/2014/main" id="{DFD176FA-5A4A-4FC8-025A-23F7EC862788}"/>
              </a:ext>
            </a:extLst>
          </p:cNvPr>
          <p:cNvGraphicFramePr>
            <a:graphicFrameLocks noChangeAspect="1"/>
          </p:cNvGraphicFramePr>
          <p:nvPr>
            <p:extLst>
              <p:ext uri="{D42A27DB-BD31-4B8C-83A1-F6EECF244321}">
                <p14:modId xmlns:p14="http://schemas.microsoft.com/office/powerpoint/2010/main" val="69775423"/>
              </p:ext>
            </p:extLst>
          </p:nvPr>
        </p:nvGraphicFramePr>
        <p:xfrm>
          <a:off x="8568886" y="4272090"/>
          <a:ext cx="161925" cy="323850"/>
        </p:xfrm>
        <a:graphic>
          <a:graphicData uri="http://schemas.openxmlformats.org/presentationml/2006/ole">
            <mc:AlternateContent xmlns:mc="http://schemas.openxmlformats.org/markup-compatibility/2006">
              <mc:Choice xmlns:v="urn:schemas-microsoft-com:vml" Requires="v">
                <p:oleObj name="Equation" r:id="rId33" imgW="4267200" imgH="8534400" progId="Equation.DSMT4">
                  <p:embed/>
                </p:oleObj>
              </mc:Choice>
              <mc:Fallback>
                <p:oleObj name="Equation" r:id="rId33" imgW="4267200" imgH="8534400" progId="Equation.DSMT4">
                  <p:embed/>
                  <p:pic>
                    <p:nvPicPr>
                      <p:cNvPr id="5" name="对象 4"/>
                      <p:cNvPicPr>
                        <a:picLocks noChangeAspect="1"/>
                      </p:cNvPicPr>
                      <p:nvPr/>
                    </p:nvPicPr>
                    <p:blipFill>
                      <a:blip r:embed="rId34"/>
                      <a:stretch>
                        <a:fillRect/>
                      </a:stretch>
                    </p:blipFill>
                    <p:spPr>
                      <a:xfrm>
                        <a:off x="8568886" y="4272090"/>
                        <a:ext cx="161925" cy="323850"/>
                      </a:xfrm>
                      <a:prstGeom prst="rect">
                        <a:avLst/>
                      </a:prstGeom>
                      <a:noFill/>
                      <a:ln w="9525">
                        <a:noFill/>
                      </a:ln>
                    </p:spPr>
                  </p:pic>
                </p:oleObj>
              </mc:Fallback>
            </mc:AlternateContent>
          </a:graphicData>
        </a:graphic>
      </p:graphicFrame>
      <p:graphicFrame>
        <p:nvGraphicFramePr>
          <p:cNvPr id="24" name="对象 23">
            <a:extLst>
              <a:ext uri="{FF2B5EF4-FFF2-40B4-BE49-F238E27FC236}">
                <a16:creationId xmlns:a16="http://schemas.microsoft.com/office/drawing/2014/main" id="{D4ACD48F-470F-EE9E-D29C-AA3E8E2DF3CF}"/>
              </a:ext>
            </a:extLst>
          </p:cNvPr>
          <p:cNvGraphicFramePr>
            <a:graphicFrameLocks noChangeAspect="1"/>
          </p:cNvGraphicFramePr>
          <p:nvPr>
            <p:extLst>
              <p:ext uri="{D42A27DB-BD31-4B8C-83A1-F6EECF244321}">
                <p14:modId xmlns:p14="http://schemas.microsoft.com/office/powerpoint/2010/main" val="2184706963"/>
              </p:ext>
            </p:extLst>
          </p:nvPr>
        </p:nvGraphicFramePr>
        <p:xfrm>
          <a:off x="8903384" y="4139335"/>
          <a:ext cx="295274" cy="752474"/>
        </p:xfrm>
        <a:graphic>
          <a:graphicData uri="http://schemas.openxmlformats.org/presentationml/2006/ole">
            <mc:AlternateContent xmlns:mc="http://schemas.openxmlformats.org/markup-compatibility/2006">
              <mc:Choice xmlns:v="urn:schemas-microsoft-com:vml" Requires="v">
                <p:oleObj name="Equation" r:id="rId35" imgW="7924800" imgH="19812000" progId="Equation.DSMT4">
                  <p:embed/>
                </p:oleObj>
              </mc:Choice>
              <mc:Fallback>
                <p:oleObj name="Equation" r:id="rId35" imgW="7924800" imgH="19812000" progId="Equation.DSMT4">
                  <p:embed/>
                  <p:pic>
                    <p:nvPicPr>
                      <p:cNvPr id="6" name="对象 5"/>
                      <p:cNvPicPr>
                        <a:picLocks noChangeAspect="1"/>
                      </p:cNvPicPr>
                      <p:nvPr/>
                    </p:nvPicPr>
                    <p:blipFill>
                      <a:blip r:embed="rId36"/>
                      <a:stretch>
                        <a:fillRect/>
                      </a:stretch>
                    </p:blipFill>
                    <p:spPr>
                      <a:xfrm>
                        <a:off x="8903384" y="4139335"/>
                        <a:ext cx="295274" cy="752474"/>
                      </a:xfrm>
                      <a:prstGeom prst="rect">
                        <a:avLst/>
                      </a:prstGeom>
                      <a:noFill/>
                      <a:ln w="9525">
                        <a:noFill/>
                      </a:ln>
                    </p:spPr>
                  </p:pic>
                </p:oleObj>
              </mc:Fallback>
            </mc:AlternateContent>
          </a:graphicData>
        </a:graphic>
      </p:graphicFrame>
      <p:graphicFrame>
        <p:nvGraphicFramePr>
          <p:cNvPr id="25" name="对象 24">
            <a:extLst>
              <a:ext uri="{FF2B5EF4-FFF2-40B4-BE49-F238E27FC236}">
                <a16:creationId xmlns:a16="http://schemas.microsoft.com/office/drawing/2014/main" id="{0127E651-7253-C0A0-F9EE-38554A69FE35}"/>
              </a:ext>
            </a:extLst>
          </p:cNvPr>
          <p:cNvGraphicFramePr>
            <a:graphicFrameLocks noChangeAspect="1"/>
          </p:cNvGraphicFramePr>
          <p:nvPr>
            <p:extLst>
              <p:ext uri="{D42A27DB-BD31-4B8C-83A1-F6EECF244321}">
                <p14:modId xmlns:p14="http://schemas.microsoft.com/office/powerpoint/2010/main" val="1898215639"/>
              </p:ext>
            </p:extLst>
          </p:nvPr>
        </p:nvGraphicFramePr>
        <p:xfrm>
          <a:off x="10499159" y="4272090"/>
          <a:ext cx="161924" cy="323849"/>
        </p:xfrm>
        <a:graphic>
          <a:graphicData uri="http://schemas.openxmlformats.org/presentationml/2006/ole">
            <mc:AlternateContent xmlns:mc="http://schemas.openxmlformats.org/markup-compatibility/2006">
              <mc:Choice xmlns:v="urn:schemas-microsoft-com:vml" Requires="v">
                <p:oleObj name="Equation" r:id="rId37" imgW="4267200" imgH="8534400" progId="Equation.DSMT4">
                  <p:embed/>
                </p:oleObj>
              </mc:Choice>
              <mc:Fallback>
                <p:oleObj name="Equation" r:id="rId37" imgW="4267200" imgH="8534400" progId="Equation.DSMT4">
                  <p:embed/>
                  <p:pic>
                    <p:nvPicPr>
                      <p:cNvPr id="7" name="对象 6"/>
                      <p:cNvPicPr>
                        <a:picLocks noChangeAspect="1"/>
                      </p:cNvPicPr>
                      <p:nvPr/>
                    </p:nvPicPr>
                    <p:blipFill>
                      <a:blip r:embed="rId38"/>
                      <a:stretch>
                        <a:fillRect/>
                      </a:stretch>
                    </p:blipFill>
                    <p:spPr>
                      <a:xfrm>
                        <a:off x="10499159" y="4272090"/>
                        <a:ext cx="161924" cy="323849"/>
                      </a:xfrm>
                      <a:prstGeom prst="rect">
                        <a:avLst/>
                      </a:prstGeom>
                      <a:noFill/>
                      <a:ln w="9525">
                        <a:noFill/>
                      </a:ln>
                    </p:spPr>
                  </p:pic>
                </p:oleObj>
              </mc:Fallback>
            </mc:AlternateContent>
          </a:graphicData>
        </a:graphic>
      </p:graphicFrame>
      <p:graphicFrame>
        <p:nvGraphicFramePr>
          <p:cNvPr id="26" name="对象 25">
            <a:extLst>
              <a:ext uri="{FF2B5EF4-FFF2-40B4-BE49-F238E27FC236}">
                <a16:creationId xmlns:a16="http://schemas.microsoft.com/office/drawing/2014/main" id="{EA744E45-A438-A718-E119-B75953735C3E}"/>
              </a:ext>
            </a:extLst>
          </p:cNvPr>
          <p:cNvGraphicFramePr>
            <a:graphicFrameLocks noChangeAspect="1"/>
          </p:cNvGraphicFramePr>
          <p:nvPr>
            <p:extLst>
              <p:ext uri="{D42A27DB-BD31-4B8C-83A1-F6EECF244321}">
                <p14:modId xmlns:p14="http://schemas.microsoft.com/office/powerpoint/2010/main" val="777853694"/>
              </p:ext>
            </p:extLst>
          </p:nvPr>
        </p:nvGraphicFramePr>
        <p:xfrm>
          <a:off x="10833658" y="4138256"/>
          <a:ext cx="380999" cy="657224"/>
        </p:xfrm>
        <a:graphic>
          <a:graphicData uri="http://schemas.openxmlformats.org/presentationml/2006/ole">
            <mc:AlternateContent xmlns:mc="http://schemas.openxmlformats.org/markup-compatibility/2006">
              <mc:Choice xmlns:v="urn:schemas-microsoft-com:vml" Requires="v">
                <p:oleObj name="Equation" r:id="rId39" imgW="10058400" imgH="17373600" progId="Equation.DSMT4">
                  <p:embed/>
                </p:oleObj>
              </mc:Choice>
              <mc:Fallback>
                <p:oleObj name="Equation" r:id="rId39" imgW="10058400" imgH="17373600" progId="Equation.DSMT4">
                  <p:embed/>
                  <p:pic>
                    <p:nvPicPr>
                      <p:cNvPr id="8" name="对象 7"/>
                      <p:cNvPicPr>
                        <a:picLocks noChangeAspect="1"/>
                      </p:cNvPicPr>
                      <p:nvPr/>
                    </p:nvPicPr>
                    <p:blipFill>
                      <a:blip r:embed="rId40"/>
                      <a:stretch>
                        <a:fillRect/>
                      </a:stretch>
                    </p:blipFill>
                    <p:spPr>
                      <a:xfrm>
                        <a:off x="10833658" y="4138256"/>
                        <a:ext cx="380999" cy="657224"/>
                      </a:xfrm>
                      <a:prstGeom prst="rect">
                        <a:avLst/>
                      </a:prstGeom>
                      <a:noFill/>
                      <a:ln w="9525">
                        <a:noFill/>
                      </a:ln>
                    </p:spPr>
                  </p:pic>
                </p:oleObj>
              </mc:Fallback>
            </mc:AlternateContent>
          </a:graphicData>
        </a:graphic>
      </p:graphicFrame>
      <p:graphicFrame>
        <p:nvGraphicFramePr>
          <p:cNvPr id="27" name="对象 26">
            <a:extLst>
              <a:ext uri="{FF2B5EF4-FFF2-40B4-BE49-F238E27FC236}">
                <a16:creationId xmlns:a16="http://schemas.microsoft.com/office/drawing/2014/main" id="{A1E74817-57B7-666A-1552-F4D541028C76}"/>
              </a:ext>
            </a:extLst>
          </p:cNvPr>
          <p:cNvGraphicFramePr>
            <a:graphicFrameLocks noChangeAspect="1"/>
          </p:cNvGraphicFramePr>
          <p:nvPr>
            <p:extLst>
              <p:ext uri="{D42A27DB-BD31-4B8C-83A1-F6EECF244321}">
                <p14:modId xmlns:p14="http://schemas.microsoft.com/office/powerpoint/2010/main" val="519409555"/>
              </p:ext>
            </p:extLst>
          </p:nvPr>
        </p:nvGraphicFramePr>
        <p:xfrm>
          <a:off x="9396462" y="4924992"/>
          <a:ext cx="542925" cy="714375"/>
        </p:xfrm>
        <a:graphic>
          <a:graphicData uri="http://schemas.openxmlformats.org/presentationml/2006/ole">
            <mc:AlternateContent xmlns:mc="http://schemas.openxmlformats.org/markup-compatibility/2006">
              <mc:Choice xmlns:v="urn:schemas-microsoft-com:vml" Requires="v">
                <p:oleObj name="Equation" r:id="rId41" imgW="14325600" imgH="18897600" progId="Equation.DSMT4">
                  <p:embed/>
                </p:oleObj>
              </mc:Choice>
              <mc:Fallback>
                <p:oleObj name="Equation" r:id="rId41" imgW="14325600" imgH="18897600" progId="Equation.DSMT4">
                  <p:embed/>
                  <p:pic>
                    <p:nvPicPr>
                      <p:cNvPr id="9" name="对象 8"/>
                      <p:cNvPicPr>
                        <a:picLocks noChangeAspect="1"/>
                      </p:cNvPicPr>
                      <p:nvPr/>
                    </p:nvPicPr>
                    <p:blipFill>
                      <a:blip r:embed="rId42"/>
                      <a:stretch>
                        <a:fillRect/>
                      </a:stretch>
                    </p:blipFill>
                    <p:spPr>
                      <a:xfrm>
                        <a:off x="9396462" y="4924992"/>
                        <a:ext cx="542925" cy="714375"/>
                      </a:xfrm>
                      <a:prstGeom prst="rect">
                        <a:avLst/>
                      </a:prstGeom>
                      <a:noFill/>
                      <a:ln w="9525">
                        <a:noFill/>
                      </a:ln>
                    </p:spPr>
                  </p:pic>
                </p:oleObj>
              </mc:Fallback>
            </mc:AlternateContent>
          </a:graphicData>
        </a:graphic>
      </p:graphicFrame>
      <p:graphicFrame>
        <p:nvGraphicFramePr>
          <p:cNvPr id="28" name="对象 27">
            <a:extLst>
              <a:ext uri="{FF2B5EF4-FFF2-40B4-BE49-F238E27FC236}">
                <a16:creationId xmlns:a16="http://schemas.microsoft.com/office/drawing/2014/main" id="{D0E29D84-4B38-FB1D-7F57-DE0999E515DB}"/>
              </a:ext>
            </a:extLst>
          </p:cNvPr>
          <p:cNvGraphicFramePr>
            <a:graphicFrameLocks noChangeAspect="1"/>
          </p:cNvGraphicFramePr>
          <p:nvPr>
            <p:extLst>
              <p:ext uri="{D42A27DB-BD31-4B8C-83A1-F6EECF244321}">
                <p14:modId xmlns:p14="http://schemas.microsoft.com/office/powerpoint/2010/main" val="3569524264"/>
              </p:ext>
            </p:extLst>
          </p:nvPr>
        </p:nvGraphicFramePr>
        <p:xfrm>
          <a:off x="11347330" y="4924991"/>
          <a:ext cx="590550" cy="714375"/>
        </p:xfrm>
        <a:graphic>
          <a:graphicData uri="http://schemas.openxmlformats.org/presentationml/2006/ole">
            <mc:AlternateContent xmlns:mc="http://schemas.openxmlformats.org/markup-compatibility/2006">
              <mc:Choice xmlns:v="urn:schemas-microsoft-com:vml" Requires="v">
                <p:oleObj name="Equation" r:id="rId43" imgW="15544800" imgH="18897600" progId="Equation.DSMT4">
                  <p:embed/>
                </p:oleObj>
              </mc:Choice>
              <mc:Fallback>
                <p:oleObj name="Equation" r:id="rId43" imgW="15544800" imgH="18897600" progId="Equation.DSMT4">
                  <p:embed/>
                  <p:pic>
                    <p:nvPicPr>
                      <p:cNvPr id="10" name="对象 9"/>
                      <p:cNvPicPr>
                        <a:picLocks noChangeAspect="1"/>
                      </p:cNvPicPr>
                      <p:nvPr/>
                    </p:nvPicPr>
                    <p:blipFill>
                      <a:blip r:embed="rId44"/>
                      <a:stretch>
                        <a:fillRect/>
                      </a:stretch>
                    </p:blipFill>
                    <p:spPr>
                      <a:xfrm>
                        <a:off x="11347330" y="4924991"/>
                        <a:ext cx="590550" cy="714375"/>
                      </a:xfrm>
                      <a:prstGeom prst="rect">
                        <a:avLst/>
                      </a:prstGeom>
                      <a:noFill/>
                      <a:ln w="9525">
                        <a:noFill/>
                      </a:ln>
                    </p:spPr>
                  </p:pic>
                </p:oleObj>
              </mc:Fallback>
            </mc:AlternateContent>
          </a:graphicData>
        </a:graphic>
      </p:graphicFrame>
      <p:graphicFrame>
        <p:nvGraphicFramePr>
          <p:cNvPr id="29" name="对象 28">
            <a:extLst>
              <a:ext uri="{FF2B5EF4-FFF2-40B4-BE49-F238E27FC236}">
                <a16:creationId xmlns:a16="http://schemas.microsoft.com/office/drawing/2014/main" id="{5E469FD7-6A44-27ED-7AE0-21897AE910D5}"/>
              </a:ext>
            </a:extLst>
          </p:cNvPr>
          <p:cNvGraphicFramePr>
            <a:graphicFrameLocks noChangeAspect="1"/>
          </p:cNvGraphicFramePr>
          <p:nvPr>
            <p:extLst>
              <p:ext uri="{D42A27DB-BD31-4B8C-83A1-F6EECF244321}">
                <p14:modId xmlns:p14="http://schemas.microsoft.com/office/powerpoint/2010/main" val="375351848"/>
              </p:ext>
            </p:extLst>
          </p:nvPr>
        </p:nvGraphicFramePr>
        <p:xfrm>
          <a:off x="8946158" y="5688567"/>
          <a:ext cx="400050" cy="714375"/>
        </p:xfrm>
        <a:graphic>
          <a:graphicData uri="http://schemas.openxmlformats.org/presentationml/2006/ole">
            <mc:AlternateContent xmlns:mc="http://schemas.openxmlformats.org/markup-compatibility/2006">
              <mc:Choice xmlns:v="urn:schemas-microsoft-com:vml" Requires="v">
                <p:oleObj name="Equation" r:id="rId45" imgW="10668000" imgH="18897600" progId="Equation.DSMT4">
                  <p:embed/>
                </p:oleObj>
              </mc:Choice>
              <mc:Fallback>
                <p:oleObj name="Equation" r:id="rId45" imgW="10668000" imgH="18897600" progId="Equation.DSMT4">
                  <p:embed/>
                  <p:pic>
                    <p:nvPicPr>
                      <p:cNvPr id="11" name="对象 10"/>
                      <p:cNvPicPr>
                        <a:picLocks noChangeAspect="1"/>
                      </p:cNvPicPr>
                      <p:nvPr/>
                    </p:nvPicPr>
                    <p:blipFill>
                      <a:blip r:embed="rId46"/>
                      <a:stretch>
                        <a:fillRect/>
                      </a:stretch>
                    </p:blipFill>
                    <p:spPr>
                      <a:xfrm>
                        <a:off x="8946158" y="5688567"/>
                        <a:ext cx="400050" cy="714375"/>
                      </a:xfrm>
                      <a:prstGeom prst="rect">
                        <a:avLst/>
                      </a:prstGeom>
                      <a:noFill/>
                      <a:ln w="9525">
                        <a:noFill/>
                      </a:ln>
                    </p:spPr>
                  </p:pic>
                </p:oleObj>
              </mc:Fallback>
            </mc:AlternateContent>
          </a:graphicData>
        </a:graphic>
      </p:graphicFrame>
      <p:graphicFrame>
        <p:nvGraphicFramePr>
          <p:cNvPr id="30" name="对象 29">
            <a:extLst>
              <a:ext uri="{FF2B5EF4-FFF2-40B4-BE49-F238E27FC236}">
                <a16:creationId xmlns:a16="http://schemas.microsoft.com/office/drawing/2014/main" id="{97C3BC0F-AF00-21F6-2487-33233BECEC87}"/>
              </a:ext>
            </a:extLst>
          </p:cNvPr>
          <p:cNvGraphicFramePr>
            <a:graphicFrameLocks noChangeAspect="1"/>
          </p:cNvGraphicFramePr>
          <p:nvPr>
            <p:extLst>
              <p:ext uri="{D42A27DB-BD31-4B8C-83A1-F6EECF244321}">
                <p14:modId xmlns:p14="http://schemas.microsoft.com/office/powerpoint/2010/main" val="4288205235"/>
              </p:ext>
            </p:extLst>
          </p:nvPr>
        </p:nvGraphicFramePr>
        <p:xfrm>
          <a:off x="7007570" y="5676534"/>
          <a:ext cx="590550" cy="714375"/>
        </p:xfrm>
        <a:graphic>
          <a:graphicData uri="http://schemas.openxmlformats.org/presentationml/2006/ole">
            <mc:AlternateContent xmlns:mc="http://schemas.openxmlformats.org/markup-compatibility/2006">
              <mc:Choice xmlns:v="urn:schemas-microsoft-com:vml" Requires="v">
                <p:oleObj name="Equation" r:id="rId47" imgW="15544800" imgH="18897600" progId="Equation.DSMT4">
                  <p:embed/>
                </p:oleObj>
              </mc:Choice>
              <mc:Fallback>
                <p:oleObj name="Equation" r:id="rId47" imgW="15544800" imgH="18897600" progId="Equation.DSMT4">
                  <p:embed/>
                  <p:pic>
                    <p:nvPicPr>
                      <p:cNvPr id="12" name="对象 11"/>
                      <p:cNvPicPr>
                        <a:picLocks noChangeAspect="1"/>
                      </p:cNvPicPr>
                      <p:nvPr/>
                    </p:nvPicPr>
                    <p:blipFill>
                      <a:blip r:embed="rId48"/>
                      <a:stretch>
                        <a:fillRect/>
                      </a:stretch>
                    </p:blipFill>
                    <p:spPr>
                      <a:xfrm>
                        <a:off x="7007570" y="5676534"/>
                        <a:ext cx="590550" cy="714375"/>
                      </a:xfrm>
                      <a:prstGeom prst="rect">
                        <a:avLst/>
                      </a:prstGeom>
                      <a:noFill/>
                      <a:ln w="9525">
                        <a:noFill/>
                      </a:ln>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533"/>
          </a:xfrm>
          <a:prstGeom prst="rect">
            <a:avLst/>
          </a:prstGeom>
          <a:noFill/>
        </p:spPr>
        <p:txBody>
          <a:bodyPr wrap="square" lIns="0" tIns="0" rIns="0" bIns="0" rtlCol="0">
            <a:spAutoFit/>
          </a:bodyPr>
          <a:lstStyle/>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作出甲、乙两粒子运动的部分轨迹如图所示</a:t>
            </a:r>
            <a:r>
              <a:rPr lang="en-US" altLang="zh-CN" sz="2410" kern="0" dirty="0">
                <a:solidFill>
                  <a:srgbClr val="000000"/>
                </a:solidFill>
                <a:latin typeface="Times New Roman" panose="02020603050405020304" pitchFamily="65" charset="-122"/>
                <a:ea typeface="楷体_GB2312" pitchFamily="65" charset="-122"/>
              </a:rPr>
              <a:t>.</a:t>
            </a:r>
            <a:endParaRPr lang="zh-CN" altLang="en-US" dirty="0"/>
          </a:p>
        </p:txBody>
      </p:sp>
      <p:pic>
        <p:nvPicPr>
          <p:cNvPr id="13" name="图片 3" descr="textimage93.jpeg"/>
          <p:cNvPicPr>
            <a:picLocks noChangeAspect="1"/>
          </p:cNvPicPr>
          <p:nvPr/>
        </p:nvPicPr>
        <p:blipFill>
          <a:blip r:embed="rId3" cstate="print"/>
          <a:stretch>
            <a:fillRect/>
          </a:stretch>
        </p:blipFill>
        <p:spPr>
          <a:xfrm>
            <a:off x="5364013" y="2755477"/>
            <a:ext cx="2926559" cy="2521821"/>
          </a:xfrm>
          <a:prstGeom prst="rect">
            <a:avLst/>
          </a:prstGeom>
        </p:spPr>
      </p:pic>
      <p:sp>
        <p:nvSpPr>
          <p:cNvPr id="3" name="TextBox 2">
            <a:extLst>
              <a:ext uri="{FF2B5EF4-FFF2-40B4-BE49-F238E27FC236}">
                <a16:creationId xmlns:a16="http://schemas.microsoft.com/office/drawing/2014/main" id="{E4C270C5-B63A-4767-37CC-8E5B6AB94D7E}"/>
              </a:ext>
            </a:extLst>
          </p:cNvPr>
          <p:cNvSpPr txBox="1"/>
          <p:nvPr/>
        </p:nvSpPr>
        <p:spPr>
          <a:xfrm>
            <a:off x="468000" y="1301777"/>
            <a:ext cx="11831400" cy="2241832"/>
          </a:xfrm>
          <a:prstGeom prst="rect">
            <a:avLst/>
          </a:prstGeom>
          <a:noFill/>
        </p:spPr>
        <p:txBody>
          <a:bodyPr wrap="square" lIns="0" tIns="0" rIns="0" bIns="0" rtlCol="0">
            <a:spAutoFit/>
          </a:bodyPr>
          <a:lstStyle/>
          <a:p>
            <a:pPr marL="0" indent="0" eaLnBrk="0" latinLnBrk="1" hangingPunct="0">
              <a:lnSpc>
                <a:spcPct val="150000"/>
              </a:lnSpc>
              <a:spcBef>
                <a:spcPts val="2275"/>
              </a:spcBef>
              <a:buNone/>
            </a:pPr>
            <a:r>
              <a:rPr lang="zh-CN" altLang="en-US" sz="2410" kern="0" dirty="0">
                <a:solidFill>
                  <a:srgbClr val="000000"/>
                </a:solidFill>
                <a:latin typeface="Times New Roman" panose="02020603050405020304" pitchFamily="65" charset="-122"/>
                <a:ea typeface="楷体_GB2312" pitchFamily="65" charset="-122"/>
              </a:rPr>
              <a:t>由</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乙2</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甲1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甲2</a:t>
            </a:r>
            <a:r>
              <a:rPr lang="zh-CN" altLang="en-US" sz="2410" kern="0" dirty="0">
                <a:solidFill>
                  <a:srgbClr val="000000"/>
                </a:solidFill>
                <a:latin typeface="Times New Roman" panose="02020603050405020304" pitchFamily="65" charset="-122"/>
                <a:ea typeface="楷体_GB2312" pitchFamily="65" charset="-122"/>
              </a:rPr>
              <a:t>)可知甲、乙两粒子在</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轴上</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9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处第一次相遇。</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甲、乙两粒子从</a:t>
            </a:r>
            <a:r>
              <a:rPr lang="zh-CN" altLang="en-US" sz="2410" i="1" kern="0" dirty="0">
                <a:solidFill>
                  <a:srgbClr val="000000"/>
                </a:solidFill>
                <a:latin typeface="Times New Roman" panose="02020603050405020304" pitchFamily="65" charset="-122"/>
                <a:ea typeface="楷体_GB2312" pitchFamily="65" charset="-122"/>
              </a:rPr>
              <a:t>O</a:t>
            </a:r>
            <a:r>
              <a:rPr lang="zh-CN" altLang="en-US" sz="2410" kern="0" dirty="0">
                <a:solidFill>
                  <a:srgbClr val="000000"/>
                </a:solidFill>
                <a:latin typeface="Times New Roman" panose="02020603050405020304" pitchFamily="65" charset="-122"/>
                <a:ea typeface="楷体_GB2312" pitchFamily="65" charset="-122"/>
              </a:rPr>
              <a:t>点射入磁场至第一次相遇所经历的时间</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36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乙2</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21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4" name="对象 13">
            <a:extLst>
              <a:ext uri="{FF2B5EF4-FFF2-40B4-BE49-F238E27FC236}">
                <a16:creationId xmlns:a16="http://schemas.microsoft.com/office/drawing/2014/main" id="{55CA0829-131B-B947-6C44-83CC53BD0E4F}"/>
              </a:ext>
            </a:extLst>
          </p:cNvPr>
          <p:cNvGraphicFramePr>
            <a:graphicFrameLocks noChangeAspect="1"/>
          </p:cNvGraphicFramePr>
          <p:nvPr>
            <p:extLst>
              <p:ext uri="{D42A27DB-BD31-4B8C-83A1-F6EECF244321}">
                <p14:modId xmlns:p14="http://schemas.microsoft.com/office/powerpoint/2010/main" val="1918984251"/>
              </p:ext>
            </p:extLst>
          </p:nvPr>
        </p:nvGraphicFramePr>
        <p:xfrm>
          <a:off x="7047274" y="1356798"/>
          <a:ext cx="542925" cy="714375"/>
        </p:xfrm>
        <a:graphic>
          <a:graphicData uri="http://schemas.openxmlformats.org/presentationml/2006/ole">
            <mc:AlternateContent xmlns:mc="http://schemas.openxmlformats.org/markup-compatibility/2006">
              <mc:Choice xmlns:v="urn:schemas-microsoft-com:vml" Requires="v">
                <p:oleObj name="Equation" r:id="rId4" imgW="14325600" imgH="18897600" progId="Equation.DSMT4">
                  <p:embed/>
                </p:oleObj>
              </mc:Choice>
              <mc:Fallback>
                <p:oleObj name="Equation" r:id="rId4" imgW="14325600" imgH="18897600" progId="Equation.DSMT4">
                  <p:embed/>
                  <p:pic>
                    <p:nvPicPr>
                      <p:cNvPr id="5" name="对象 4"/>
                      <p:cNvPicPr>
                        <a:picLocks noChangeAspect="1"/>
                      </p:cNvPicPr>
                      <p:nvPr/>
                    </p:nvPicPr>
                    <p:blipFill>
                      <a:blip r:embed="rId5"/>
                      <a:stretch>
                        <a:fillRect/>
                      </a:stretch>
                    </p:blipFill>
                    <p:spPr>
                      <a:xfrm>
                        <a:off x="7047274" y="1356798"/>
                        <a:ext cx="542925" cy="71437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32AEF90D-E399-EE11-2B69-61556B43ACBF}"/>
              </a:ext>
            </a:extLst>
          </p:cNvPr>
          <p:cNvGraphicFramePr>
            <a:graphicFrameLocks noChangeAspect="1"/>
          </p:cNvGraphicFramePr>
          <p:nvPr>
            <p:extLst>
              <p:ext uri="{D42A27DB-BD31-4B8C-83A1-F6EECF244321}">
                <p14:modId xmlns:p14="http://schemas.microsoft.com/office/powerpoint/2010/main" val="2142263942"/>
              </p:ext>
            </p:extLst>
          </p:nvPr>
        </p:nvGraphicFramePr>
        <p:xfrm>
          <a:off x="8290573" y="2098253"/>
          <a:ext cx="219075" cy="657225"/>
        </p:xfrm>
        <a:graphic>
          <a:graphicData uri="http://schemas.openxmlformats.org/presentationml/2006/ole">
            <mc:AlternateContent xmlns:mc="http://schemas.openxmlformats.org/markup-compatibility/2006">
              <mc:Choice xmlns:v="urn:schemas-microsoft-com:vml" Requires="v">
                <p:oleObj name="Equation" r:id="rId6" imgW="5791200" imgH="17373600" progId="Equation.DSMT4">
                  <p:embed/>
                </p:oleObj>
              </mc:Choice>
              <mc:Fallback>
                <p:oleObj name="Equation" r:id="rId6" imgW="5791200" imgH="17373600" progId="Equation.DSMT4">
                  <p:embed/>
                  <p:pic>
                    <p:nvPicPr>
                      <p:cNvPr id="6" name="对象 5"/>
                      <p:cNvPicPr>
                        <a:picLocks noChangeAspect="1"/>
                      </p:cNvPicPr>
                      <p:nvPr/>
                    </p:nvPicPr>
                    <p:blipFill>
                      <a:blip r:embed="rId7"/>
                      <a:stretch>
                        <a:fillRect/>
                      </a:stretch>
                    </p:blipFill>
                    <p:spPr>
                      <a:xfrm>
                        <a:off x="8290573" y="2098253"/>
                        <a:ext cx="219075" cy="657225"/>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BC3BB888-BCDF-16F7-C36B-1611CB513D9B}"/>
              </a:ext>
            </a:extLst>
          </p:cNvPr>
          <p:cNvGraphicFramePr>
            <a:graphicFrameLocks noChangeAspect="1"/>
          </p:cNvGraphicFramePr>
          <p:nvPr>
            <p:extLst>
              <p:ext uri="{D42A27DB-BD31-4B8C-83A1-F6EECF244321}">
                <p14:modId xmlns:p14="http://schemas.microsoft.com/office/powerpoint/2010/main" val="1966040464"/>
              </p:ext>
            </p:extLst>
          </p:nvPr>
        </p:nvGraphicFramePr>
        <p:xfrm>
          <a:off x="1949589" y="2849910"/>
          <a:ext cx="571500" cy="714375"/>
        </p:xfrm>
        <a:graphic>
          <a:graphicData uri="http://schemas.openxmlformats.org/presentationml/2006/ole">
            <mc:AlternateContent xmlns:mc="http://schemas.openxmlformats.org/markup-compatibility/2006">
              <mc:Choice xmlns:v="urn:schemas-microsoft-com:vml" Requires="v">
                <p:oleObj name="Equation" r:id="rId8" imgW="15240000" imgH="18897600" progId="Equation.DSMT4">
                  <p:embed/>
                </p:oleObj>
              </mc:Choice>
              <mc:Fallback>
                <p:oleObj name="Equation" r:id="rId8" imgW="15240000" imgH="18897600" progId="Equation.DSMT4">
                  <p:embed/>
                  <p:pic>
                    <p:nvPicPr>
                      <p:cNvPr id="7" name="对象 6"/>
                      <p:cNvPicPr>
                        <a:picLocks noChangeAspect="1"/>
                      </p:cNvPicPr>
                      <p:nvPr/>
                    </p:nvPicPr>
                    <p:blipFill>
                      <a:blip r:embed="rId9"/>
                      <a:stretch>
                        <a:fillRect/>
                      </a:stretch>
                    </p:blipFill>
                    <p:spPr>
                      <a:xfrm>
                        <a:off x="1949589" y="2849910"/>
                        <a:ext cx="571500" cy="714375"/>
                      </a:xfrm>
                      <a:prstGeom prst="rect">
                        <a:avLst/>
                      </a:prstGeom>
                      <a:noFill/>
                      <a:ln w="9525">
                        <a:noFill/>
                      </a:ln>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467941"/>
            <a:ext cx="11016694" cy="4337278"/>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如图所示,在平面直角坐标系</a:t>
            </a:r>
            <a:r>
              <a:rPr lang="zh-CN" altLang="en-US" sz="2410" i="1" kern="0" dirty="0">
                <a:solidFill>
                  <a:srgbClr val="000000"/>
                </a:solidFill>
                <a:latin typeface="Times New Roman" panose="02020603050405020304" pitchFamily="65" charset="-122"/>
                <a:ea typeface="华文细黑" panose="02010600040101010101" pitchFamily="65" charset="-122"/>
              </a:rPr>
              <a:t>Oxy</a:t>
            </a:r>
            <a:r>
              <a:rPr lang="zh-CN" altLang="en-US" sz="2410" kern="0" dirty="0">
                <a:solidFill>
                  <a:srgbClr val="000000"/>
                </a:solidFill>
                <a:latin typeface="Times New Roman" panose="02020603050405020304" pitchFamily="65" charset="-122"/>
                <a:ea typeface="华文细黑" panose="02010600040101010101" pitchFamily="65" charset="-122"/>
              </a:rPr>
              <a:t>内,第II象限中存在沿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轴负方向的匀强电场,第I、IV象限存在垂直坐标平面向里的匀强磁场。一个质量为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&gt;0)的带电粒子从</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轴上的</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点沿</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轴正方向以初速度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射入电场后,第一次从</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轴上的</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点离开电场,经过磁场偏转一次后恰好通过坐标原点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点的坐标为(-2</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点的坐标为(0,</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),粒子所受重力不计。</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(1)求匀强电场的电场强度大小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(2)求匀强磁场的磁感应强度大小</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(3)若带电粒子从</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轴上的任意一点</a:t>
            </a:r>
            <a:r>
              <a:rPr lang="zh-CN" altLang="en-US" sz="2410" i="1" kern="0" dirty="0">
                <a:solidFill>
                  <a:srgbClr val="000000"/>
                </a:solidFill>
                <a:latin typeface="Times New Roman" panose="02020603050405020304" pitchFamily="65" charset="-122"/>
                <a:ea typeface="华文细黑" panose="02010600040101010101" pitchFamily="65" charset="-122"/>
              </a:rPr>
              <a:t>K</a:t>
            </a:r>
            <a:r>
              <a:rPr lang="zh-CN" altLang="en-US" sz="2410" kern="0" dirty="0">
                <a:solidFill>
                  <a:srgbClr val="000000"/>
                </a:solidFill>
                <a:latin typeface="Times New Roman" panose="02020603050405020304" pitchFamily="65" charset="-122"/>
                <a:ea typeface="华文细黑" panose="02010600040101010101" pitchFamily="65" charset="-122"/>
              </a:rPr>
              <a:t>射入电场,射入的速度大小、</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方向均不变,试证明粒子第二次经过</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轴时均通过坐标原点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98.jpeg"/>
          <p:cNvPicPr>
            <a:picLocks noChangeAspect="1"/>
          </p:cNvPicPr>
          <p:nvPr/>
        </p:nvPicPr>
        <p:blipFill>
          <a:blip r:embed="rId3" cstate="print"/>
          <a:stretch>
            <a:fillRect/>
          </a:stretch>
        </p:blipFill>
        <p:spPr>
          <a:xfrm>
            <a:off x="8748390" y="2412157"/>
            <a:ext cx="3194053" cy="2232248"/>
          </a:xfrm>
          <a:prstGeom prst="rect">
            <a:avLst/>
          </a:prstGeom>
        </p:spPr>
      </p:pic>
      <p:sp>
        <p:nvSpPr>
          <p:cNvPr id="4" name="TextBox 2"/>
          <p:cNvSpPr txBox="1"/>
          <p:nvPr/>
        </p:nvSpPr>
        <p:spPr>
          <a:xfrm>
            <a:off x="468000" y="4973107"/>
            <a:ext cx="11831400" cy="69390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a:t>
            </a:r>
            <a:r>
              <a:rPr lang="zh-CN" altLang="en-US" sz="3415" kern="0" spc="1759"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(2)</a:t>
            </a:r>
            <a:r>
              <a:rPr lang="zh-CN" altLang="en-US" sz="3240" kern="0" spc="163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(3)证明见解析</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940479738"/>
              </p:ext>
            </p:extLst>
          </p:nvPr>
        </p:nvGraphicFramePr>
        <p:xfrm>
          <a:off x="1742800" y="5044059"/>
          <a:ext cx="657224" cy="752474"/>
        </p:xfrm>
        <a:graphic>
          <a:graphicData uri="http://schemas.openxmlformats.org/presentationml/2006/ole">
            <mc:AlternateContent xmlns:mc="http://schemas.openxmlformats.org/markup-compatibility/2006">
              <mc:Choice xmlns:v="urn:schemas-microsoft-com:vml" Requires="v">
                <p:oleObj name="Equation" r:id="rId4" imgW="17373600" imgH="19812000" progId="Equation.DSMT4">
                  <p:embed/>
                </p:oleObj>
              </mc:Choice>
              <mc:Fallback>
                <p:oleObj name="Equation" r:id="rId4" imgW="17373600" imgH="19812000" progId="Equation.DSMT4">
                  <p:embed/>
                  <p:pic>
                    <p:nvPicPr>
                      <p:cNvPr id="4" name="对象 3"/>
                      <p:cNvPicPr>
                        <a:picLocks noChangeAspect="1"/>
                      </p:cNvPicPr>
                      <p:nvPr/>
                    </p:nvPicPr>
                    <p:blipFill>
                      <a:blip r:embed="rId5"/>
                      <a:stretch>
                        <a:fillRect/>
                      </a:stretch>
                    </p:blipFill>
                    <p:spPr>
                      <a:xfrm>
                        <a:off x="1742800" y="5044059"/>
                        <a:ext cx="657224" cy="7524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62830771"/>
              </p:ext>
            </p:extLst>
          </p:nvPr>
        </p:nvGraphicFramePr>
        <p:xfrm>
          <a:off x="3062826" y="5081080"/>
          <a:ext cx="619125" cy="714375"/>
        </p:xfrm>
        <a:graphic>
          <a:graphicData uri="http://schemas.openxmlformats.org/presentationml/2006/ole">
            <mc:AlternateContent xmlns:mc="http://schemas.openxmlformats.org/markup-compatibility/2006">
              <mc:Choice xmlns:v="urn:schemas-microsoft-com:vml" Requires="v">
                <p:oleObj name="Equation" r:id="rId6" imgW="16459200" imgH="18897600" progId="Equation.DSMT4">
                  <p:embed/>
                </p:oleObj>
              </mc:Choice>
              <mc:Fallback>
                <p:oleObj name="Equation" r:id="rId6" imgW="16459200" imgH="18897600" progId="Equation.DSMT4">
                  <p:embed/>
                  <p:pic>
                    <p:nvPicPr>
                      <p:cNvPr id="5" name="对象 4"/>
                      <p:cNvPicPr>
                        <a:picLocks noChangeAspect="1"/>
                      </p:cNvPicPr>
                      <p:nvPr/>
                    </p:nvPicPr>
                    <p:blipFill>
                      <a:blip r:embed="rId7"/>
                      <a:stretch>
                        <a:fillRect/>
                      </a:stretch>
                    </p:blipFill>
                    <p:spPr>
                      <a:xfrm>
                        <a:off x="3062826" y="5081080"/>
                        <a:ext cx="61912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468000" y="395933"/>
            <a:ext cx="11831400" cy="2641108"/>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(1)设粒子第一次在电场中做类平抛运动的时间为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,加速度大小为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,根据牛顿第</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二定律有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，将类平抛运动进行分解,有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1790" kern="0" spc="-14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1759"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eaLnBrk="0" latinLnBrk="1" hangingPunct="0">
              <a:lnSpc>
                <a:spcPct val="130000"/>
              </a:lnSpc>
              <a:spcBef>
                <a:spcPts val="170"/>
              </a:spcBef>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(2)设该粒子第一次进入磁场时的速度大小为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,方向与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轴的夹角为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,根据几何关系有 </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cos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α</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7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设粒子在磁场中做圆周运动的半径为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,则有</a:t>
            </a:r>
            <a:r>
              <a:rPr lang="zh-CN" altLang="en-US" sz="2400" kern="0" dirty="0">
                <a:solidFill>
                  <a:srgbClr val="000000"/>
                </a:solidFill>
                <a:latin typeface="Times New Roman" panose="02020603050405020304" pitchFamily="65" charset="-122"/>
                <a:ea typeface="楷体_GB2312" pitchFamily="65" charset="-122"/>
              </a:rPr>
              <a:t>2</a:t>
            </a:r>
            <a:r>
              <a:rPr lang="zh-CN" altLang="en-US" sz="2400" i="1" kern="0" dirty="0">
                <a:solidFill>
                  <a:srgbClr val="000000"/>
                </a:solidFill>
                <a:latin typeface="Times New Roman" panose="02020603050405020304" pitchFamily="65" charset="-122"/>
                <a:ea typeface="楷体_GB2312" pitchFamily="65" charset="-122"/>
              </a:rPr>
              <a:t>R</a:t>
            </a:r>
            <a:r>
              <a:rPr lang="zh-CN" altLang="en-US" sz="2400" kern="0" dirty="0">
                <a:solidFill>
                  <a:srgbClr val="000000"/>
                </a:solidFill>
                <a:latin typeface="Times New Roman" panose="02020603050405020304" pitchFamily="65" charset="-122"/>
                <a:ea typeface="楷体_GB2312" pitchFamily="65" charset="-122"/>
              </a:rPr>
              <a:t> sin </a:t>
            </a:r>
            <a:r>
              <a:rPr lang="zh-CN" altLang="en-US" sz="2400" i="1" kern="0" dirty="0">
                <a:solidFill>
                  <a:srgbClr val="000000"/>
                </a:solidFill>
                <a:latin typeface="Times New Roman" panose="02020603050405020304" pitchFamily="65" charset="-122"/>
                <a:ea typeface="楷体_GB2312" pitchFamily="65" charset="-122"/>
              </a:rPr>
              <a:t>α</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l</a:t>
            </a:r>
            <a:r>
              <a:rPr lang="zh-CN" altLang="en-US" sz="2400" kern="0" dirty="0">
                <a:solidFill>
                  <a:srgbClr val="000000"/>
                </a:solidFill>
                <a:latin typeface="Times New Roman" panose="02020603050405020304" pitchFamily="65" charset="-122"/>
                <a:ea typeface="楷体_GB2312" pitchFamily="65" charset="-122"/>
              </a:rPr>
              <a:t>, tan </a:t>
            </a:r>
            <a:r>
              <a:rPr lang="zh-CN" altLang="en-US" sz="2400" i="1" kern="0" dirty="0">
                <a:solidFill>
                  <a:srgbClr val="000000"/>
                </a:solidFill>
                <a:latin typeface="Times New Roman" panose="02020603050405020304" pitchFamily="65" charset="-122"/>
                <a:ea typeface="楷体_GB2312" pitchFamily="65" charset="-122"/>
              </a:rPr>
              <a:t>α</a:t>
            </a:r>
            <a:r>
              <a:rPr lang="zh-CN" altLang="en-US" sz="2400" kern="0" dirty="0">
                <a:solidFill>
                  <a:srgbClr val="000000"/>
                </a:solidFill>
                <a:latin typeface="Times New Roman" panose="02020603050405020304" pitchFamily="65" charset="-122"/>
                <a:ea typeface="楷体_GB2312" pitchFamily="65" charset="-122"/>
              </a:rPr>
              <a:t>=</a:t>
            </a:r>
            <a:r>
              <a:rPr lang="zh-CN" altLang="en-US" sz="2400" kern="0" spc="-392" dirty="0">
                <a:solidFill>
                  <a:srgbClr val="000000"/>
                </a:solidFill>
                <a:latin typeface="Times New Roman" panose="02020603050405020304" pitchFamily="65" charset="-122"/>
                <a:ea typeface="楷体_GB2312" pitchFamily="65" charset="-122"/>
              </a:rPr>
              <a:t> </a:t>
            </a:r>
            <a:endParaRPr lang="zh-CN" altLang="en-US" sz="2400" dirty="0"/>
          </a:p>
          <a:p>
            <a:pPr marL="0" indent="0" eaLnBrk="0" latinLnBrk="1" hangingPunct="0">
              <a:lnSpc>
                <a:spcPct val="130000"/>
              </a:lnSpc>
              <a:spcBef>
                <a:spcPts val="170"/>
              </a:spcBef>
              <a:buNone/>
            </a:pP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576314580"/>
              </p:ext>
            </p:extLst>
          </p:nvPr>
        </p:nvGraphicFramePr>
        <p:xfrm>
          <a:off x="7447571" y="899989"/>
          <a:ext cx="219075" cy="657225"/>
        </p:xfrm>
        <a:graphic>
          <a:graphicData uri="http://schemas.openxmlformats.org/presentationml/2006/ole">
            <mc:AlternateContent xmlns:mc="http://schemas.openxmlformats.org/markup-compatibility/2006">
              <mc:Choice xmlns:v="urn:schemas-microsoft-com:vml" Requires="v">
                <p:oleObj name="Equation" r:id="rId3" imgW="5791200" imgH="17373600" progId="Equation.DSMT4">
                  <p:embed/>
                </p:oleObj>
              </mc:Choice>
              <mc:Fallback>
                <p:oleObj name="Equation" r:id="rId3" imgW="5791200" imgH="17373600" progId="Equation.DSMT4">
                  <p:embed/>
                  <p:pic>
                    <p:nvPicPr>
                      <p:cNvPr id="0" name="图片 54274"/>
                      <p:cNvPicPr>
                        <a:picLocks noChangeAspect="1"/>
                      </p:cNvPicPr>
                      <p:nvPr/>
                    </p:nvPicPr>
                    <p:blipFill>
                      <a:blip r:embed="rId4"/>
                      <a:stretch>
                        <a:fillRect/>
                      </a:stretch>
                    </p:blipFill>
                    <p:spPr>
                      <a:xfrm>
                        <a:off x="7447571" y="899989"/>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94111413"/>
              </p:ext>
            </p:extLst>
          </p:nvPr>
        </p:nvGraphicFramePr>
        <p:xfrm>
          <a:off x="7818761" y="1043124"/>
          <a:ext cx="209549" cy="380999"/>
        </p:xfrm>
        <a:graphic>
          <a:graphicData uri="http://schemas.openxmlformats.org/presentationml/2006/ole">
            <mc:AlternateContent xmlns:mc="http://schemas.openxmlformats.org/markup-compatibility/2006">
              <mc:Choice xmlns:v="urn:schemas-microsoft-com:vml" Requires="v">
                <p:oleObj name="Equation" r:id="rId5" imgW="5486400" imgH="10058400" progId="Equation.DSMT4">
                  <p:embed/>
                </p:oleObj>
              </mc:Choice>
              <mc:Fallback>
                <p:oleObj name="Equation" r:id="rId5" imgW="5486400" imgH="10058400" progId="Equation.DSMT4">
                  <p:embed/>
                  <p:pic>
                    <p:nvPicPr>
                      <p:cNvPr id="0" name="图片 54275"/>
                      <p:cNvPicPr>
                        <a:picLocks noChangeAspect="1"/>
                      </p:cNvPicPr>
                      <p:nvPr/>
                    </p:nvPicPr>
                    <p:blipFill>
                      <a:blip r:embed="rId6"/>
                      <a:stretch>
                        <a:fillRect/>
                      </a:stretch>
                    </p:blipFill>
                    <p:spPr>
                      <a:xfrm>
                        <a:off x="7818761" y="1043124"/>
                        <a:ext cx="20954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039035149"/>
              </p:ext>
            </p:extLst>
          </p:nvPr>
        </p:nvGraphicFramePr>
        <p:xfrm>
          <a:off x="9835243" y="899989"/>
          <a:ext cx="657224" cy="752474"/>
        </p:xfrm>
        <a:graphic>
          <a:graphicData uri="http://schemas.openxmlformats.org/presentationml/2006/ole">
            <mc:AlternateContent xmlns:mc="http://schemas.openxmlformats.org/markup-compatibility/2006">
              <mc:Choice xmlns:v="urn:schemas-microsoft-com:vml" Requires="v">
                <p:oleObj name="Equation" r:id="rId7" imgW="17373600" imgH="19812000" progId="Equation.DSMT4">
                  <p:embed/>
                </p:oleObj>
              </mc:Choice>
              <mc:Fallback>
                <p:oleObj name="Equation" r:id="rId7" imgW="17373600" imgH="19812000" progId="Equation.DSMT4">
                  <p:embed/>
                  <p:pic>
                    <p:nvPicPr>
                      <p:cNvPr id="0" name="图片 54276"/>
                      <p:cNvPicPr>
                        <a:picLocks noChangeAspect="1"/>
                      </p:cNvPicPr>
                      <p:nvPr/>
                    </p:nvPicPr>
                    <p:blipFill>
                      <a:blip r:embed="rId8"/>
                      <a:stretch>
                        <a:fillRect/>
                      </a:stretch>
                    </p:blipFill>
                    <p:spPr>
                      <a:xfrm>
                        <a:off x="9835243" y="899989"/>
                        <a:ext cx="657224" cy="7524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288189777"/>
              </p:ext>
            </p:extLst>
          </p:nvPr>
        </p:nvGraphicFramePr>
        <p:xfrm>
          <a:off x="1331566" y="2055936"/>
          <a:ext cx="295275" cy="657225"/>
        </p:xfrm>
        <a:graphic>
          <a:graphicData uri="http://schemas.openxmlformats.org/presentationml/2006/ole">
            <mc:AlternateContent xmlns:mc="http://schemas.openxmlformats.org/markup-compatibility/2006">
              <mc:Choice xmlns:v="urn:schemas-microsoft-com:vml" Requires="v">
                <p:oleObj name="Equation" r:id="rId9" imgW="7924800" imgH="17373600" progId="Equation.DSMT4">
                  <p:embed/>
                </p:oleObj>
              </mc:Choice>
              <mc:Fallback>
                <p:oleObj name="Equation" r:id="rId9" imgW="7924800" imgH="17373600" progId="Equation.DSMT4">
                  <p:embed/>
                  <p:pic>
                    <p:nvPicPr>
                      <p:cNvPr id="0" name="图片 54277"/>
                      <p:cNvPicPr>
                        <a:picLocks noChangeAspect="1"/>
                      </p:cNvPicPr>
                      <p:nvPr/>
                    </p:nvPicPr>
                    <p:blipFill>
                      <a:blip r:embed="rId10"/>
                      <a:stretch>
                        <a:fillRect/>
                      </a:stretch>
                    </p:blipFill>
                    <p:spPr>
                      <a:xfrm>
                        <a:off x="1331566" y="2055936"/>
                        <a:ext cx="295275" cy="657225"/>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351AFE09-4FB0-7682-3D6B-2E0CE7C692C2}"/>
              </a:ext>
            </a:extLst>
          </p:cNvPr>
          <p:cNvSpPr txBox="1"/>
          <p:nvPr/>
        </p:nvSpPr>
        <p:spPr>
          <a:xfrm>
            <a:off x="468000" y="2484165"/>
            <a:ext cx="11831400" cy="2434962"/>
          </a:xfrm>
          <a:prstGeom prst="rect">
            <a:avLst/>
          </a:prstGeom>
          <a:noFill/>
        </p:spPr>
        <p:txBody>
          <a:bodyPr wrap="square" lIns="0" tIns="0" rIns="0" bIns="0" rtlCol="0">
            <a:spAutoFit/>
          </a:bodyPr>
          <a:lstStyle/>
          <a:p>
            <a:pPr marL="0" indent="0" eaLnBrk="0" latinLnBrk="1" hangingPunct="0">
              <a:lnSpc>
                <a:spcPct val="130000"/>
              </a:lnSpc>
              <a:spcBef>
                <a:spcPts val="130"/>
              </a:spcBef>
              <a:buNone/>
            </a:pPr>
            <a:r>
              <a:rPr lang="zh-CN" altLang="en-US" sz="2410" kern="0" dirty="0">
                <a:solidFill>
                  <a:srgbClr val="000000"/>
                </a:solidFill>
                <a:latin typeface="Times New Roman" panose="02020603050405020304" pitchFamily="65" charset="-122"/>
                <a:ea typeface="楷体_GB2312" pitchFamily="65" charset="-122"/>
              </a:rPr>
              <a:t>根据牛顿第二定律有</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2410" kern="0" dirty="0">
                <a:solidFill>
                  <a:srgbClr val="000000"/>
                </a:solidFill>
                <a:latin typeface="Times New Roman" panose="02020603050405020304" pitchFamily="65" charset="-122"/>
                <a:ea typeface="楷体_GB2312" pitchFamily="65" charset="-122"/>
              </a:rPr>
              <a:t>=</a:t>
            </a:r>
            <a:r>
              <a:rPr lang="zh-CN" altLang="en-US" sz="3220" kern="0" spc="83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5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eaLnBrk="0" latinLnBrk="1" hangingPunct="0">
              <a:lnSpc>
                <a:spcPct val="130000"/>
              </a:lnSpc>
              <a:spcBef>
                <a:spcPts val="120"/>
              </a:spcBef>
            </a:pPr>
            <a:r>
              <a:rPr lang="zh-CN" altLang="en-US" sz="2410" kern="0" dirty="0">
                <a:solidFill>
                  <a:srgbClr val="000000"/>
                </a:solidFill>
                <a:latin typeface="Times New Roman" panose="02020603050405020304" pitchFamily="65" charset="-122"/>
                <a:ea typeface="楷体_GB2312" pitchFamily="65" charset="-122"/>
              </a:rPr>
              <a:t>(3)设</a:t>
            </a:r>
            <a:r>
              <a:rPr lang="zh-CN" altLang="en-US" sz="2410" i="1" kern="0" dirty="0">
                <a:solidFill>
                  <a:srgbClr val="000000"/>
                </a:solidFill>
                <a:latin typeface="Times New Roman" panose="02020603050405020304" pitchFamily="65" charset="-122"/>
                <a:ea typeface="楷体_GB2312" pitchFamily="65" charset="-122"/>
              </a:rPr>
              <a:t>K</a:t>
            </a:r>
            <a:r>
              <a:rPr lang="zh-CN" altLang="en-US" sz="2410" kern="0" dirty="0">
                <a:solidFill>
                  <a:srgbClr val="000000"/>
                </a:solidFill>
                <a:latin typeface="Times New Roman" panose="02020603050405020304" pitchFamily="65" charset="-122"/>
                <a:ea typeface="楷体_GB2312" pitchFamily="65" charset="-122"/>
              </a:rPr>
              <a:t>点到原点</a:t>
            </a:r>
            <a:r>
              <a:rPr lang="zh-CN" altLang="en-US" sz="2410" i="1" kern="0" dirty="0">
                <a:solidFill>
                  <a:srgbClr val="000000"/>
                </a:solidFill>
                <a:latin typeface="Times New Roman" panose="02020603050405020304" pitchFamily="65" charset="-122"/>
                <a:ea typeface="楷体_GB2312" pitchFamily="65" charset="-122"/>
              </a:rPr>
              <a:t>O</a:t>
            </a:r>
            <a:r>
              <a:rPr lang="zh-CN" altLang="en-US" sz="2410" kern="0" dirty="0">
                <a:solidFill>
                  <a:srgbClr val="000000"/>
                </a:solidFill>
                <a:latin typeface="Times New Roman" panose="02020603050405020304" pitchFamily="65" charset="-122"/>
                <a:ea typeface="楷体_GB2312" pitchFamily="65" charset="-122"/>
              </a:rPr>
              <a:t>的距离为</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,粒子第一次在电场中的运动时间为</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,将粒子在电场中的</a:t>
            </a:r>
            <a:br>
              <a:rPr dirty="0"/>
            </a:br>
            <a:r>
              <a:rPr lang="zh-CN" altLang="en-US" sz="2410" kern="0" dirty="0">
                <a:solidFill>
                  <a:srgbClr val="000000"/>
                </a:solidFill>
                <a:latin typeface="Times New Roman" panose="02020603050405020304" pitchFamily="65" charset="-122"/>
                <a:ea typeface="楷体_GB2312" pitchFamily="65" charset="-122"/>
              </a:rPr>
              <a:t>运动沿电场方向和垂直电场方向进行分解,有</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363"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a</a:t>
            </a:r>
            <a:r>
              <a:rPr lang="zh-CN" altLang="en-US" sz="1790" kern="0" spc="-1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y</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kern="0" spc="83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y</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350" kern="0" spc="1149"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设该粒子进入磁场的速度方向与</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轴的夹角为</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,速度大小为</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,则 tan </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16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010" kern="0" spc="1863"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1" name="对象 10">
            <a:extLst>
              <a:ext uri="{FF2B5EF4-FFF2-40B4-BE49-F238E27FC236}">
                <a16:creationId xmlns:a16="http://schemas.microsoft.com/office/drawing/2014/main" id="{0FDE357B-F614-0825-617D-806BADC9B8A6}"/>
              </a:ext>
            </a:extLst>
          </p:cNvPr>
          <p:cNvGraphicFramePr>
            <a:graphicFrameLocks noChangeAspect="1"/>
          </p:cNvGraphicFramePr>
          <p:nvPr>
            <p:extLst>
              <p:ext uri="{D42A27DB-BD31-4B8C-83A1-F6EECF244321}">
                <p14:modId xmlns:p14="http://schemas.microsoft.com/office/powerpoint/2010/main" val="3865564747"/>
              </p:ext>
            </p:extLst>
          </p:nvPr>
        </p:nvGraphicFramePr>
        <p:xfrm>
          <a:off x="9900518" y="2052117"/>
          <a:ext cx="371474" cy="723899"/>
        </p:xfrm>
        <a:graphic>
          <a:graphicData uri="http://schemas.openxmlformats.org/presentationml/2006/ole">
            <mc:AlternateContent xmlns:mc="http://schemas.openxmlformats.org/markup-compatibility/2006">
              <mc:Choice xmlns:v="urn:schemas-microsoft-com:vml" Requires="v">
                <p:oleObj name="Equation" r:id="rId11" imgW="9753600" imgH="19202400" progId="Equation.DSMT4">
                  <p:embed/>
                </p:oleObj>
              </mc:Choice>
              <mc:Fallback>
                <p:oleObj name="Equation" r:id="rId11" imgW="9753600" imgH="19202400" progId="Equation.DSMT4">
                  <p:embed/>
                  <p:pic>
                    <p:nvPicPr>
                      <p:cNvPr id="4" name="对象 3"/>
                      <p:cNvPicPr>
                        <a:picLocks noChangeAspect="1"/>
                      </p:cNvPicPr>
                      <p:nvPr/>
                    </p:nvPicPr>
                    <p:blipFill>
                      <a:blip r:embed="rId12"/>
                      <a:stretch>
                        <a:fillRect/>
                      </a:stretch>
                    </p:blipFill>
                    <p:spPr>
                      <a:xfrm>
                        <a:off x="9900518" y="2052117"/>
                        <a:ext cx="371474" cy="723899"/>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47700E7D-1ED2-2F76-0842-388A5A06205A}"/>
              </a:ext>
            </a:extLst>
          </p:cNvPr>
          <p:cNvGraphicFramePr>
            <a:graphicFrameLocks noChangeAspect="1"/>
          </p:cNvGraphicFramePr>
          <p:nvPr>
            <p:extLst>
              <p:ext uri="{D42A27DB-BD31-4B8C-83A1-F6EECF244321}">
                <p14:modId xmlns:p14="http://schemas.microsoft.com/office/powerpoint/2010/main" val="3956832962"/>
              </p:ext>
            </p:extLst>
          </p:nvPr>
        </p:nvGraphicFramePr>
        <p:xfrm>
          <a:off x="3865902" y="2556173"/>
          <a:ext cx="514349" cy="695324"/>
        </p:xfrm>
        <a:graphic>
          <a:graphicData uri="http://schemas.openxmlformats.org/presentationml/2006/ole">
            <mc:AlternateContent xmlns:mc="http://schemas.openxmlformats.org/markup-compatibility/2006">
              <mc:Choice xmlns:v="urn:schemas-microsoft-com:vml" Requires="v">
                <p:oleObj name="Equation" r:id="rId13" imgW="13716000" imgH="18288000" progId="Equation.DSMT4">
                  <p:embed/>
                </p:oleObj>
              </mc:Choice>
              <mc:Fallback>
                <p:oleObj name="Equation" r:id="rId13" imgW="13716000" imgH="18288000" progId="Equation.DSMT4">
                  <p:embed/>
                  <p:pic>
                    <p:nvPicPr>
                      <p:cNvPr id="5" name="对象 4"/>
                      <p:cNvPicPr>
                        <a:picLocks noChangeAspect="1"/>
                      </p:cNvPicPr>
                      <p:nvPr/>
                    </p:nvPicPr>
                    <p:blipFill>
                      <a:blip r:embed="rId14"/>
                      <a:stretch>
                        <a:fillRect/>
                      </a:stretch>
                    </p:blipFill>
                    <p:spPr>
                      <a:xfrm>
                        <a:off x="3865902" y="2556173"/>
                        <a:ext cx="514349" cy="69532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F5F5E372-B3E5-22CE-DE35-052D6616980A}"/>
              </a:ext>
            </a:extLst>
          </p:cNvPr>
          <p:cNvGraphicFramePr>
            <a:graphicFrameLocks noChangeAspect="1"/>
          </p:cNvGraphicFramePr>
          <p:nvPr>
            <p:extLst>
              <p:ext uri="{D42A27DB-BD31-4B8C-83A1-F6EECF244321}">
                <p14:modId xmlns:p14="http://schemas.microsoft.com/office/powerpoint/2010/main" val="3690056087"/>
              </p:ext>
            </p:extLst>
          </p:nvPr>
        </p:nvGraphicFramePr>
        <p:xfrm>
          <a:off x="6545678" y="2622778"/>
          <a:ext cx="619125" cy="714375"/>
        </p:xfrm>
        <a:graphic>
          <a:graphicData uri="http://schemas.openxmlformats.org/presentationml/2006/ole">
            <mc:AlternateContent xmlns:mc="http://schemas.openxmlformats.org/markup-compatibility/2006">
              <mc:Choice xmlns:v="urn:schemas-microsoft-com:vml" Requires="v">
                <p:oleObj name="Equation" r:id="rId15" imgW="16459200" imgH="18897600" progId="Equation.DSMT4">
                  <p:embed/>
                </p:oleObj>
              </mc:Choice>
              <mc:Fallback>
                <p:oleObj name="Equation" r:id="rId15" imgW="16459200" imgH="18897600" progId="Equation.DSMT4">
                  <p:embed/>
                  <p:pic>
                    <p:nvPicPr>
                      <p:cNvPr id="6" name="对象 5"/>
                      <p:cNvPicPr>
                        <a:picLocks noChangeAspect="1"/>
                      </p:cNvPicPr>
                      <p:nvPr/>
                    </p:nvPicPr>
                    <p:blipFill>
                      <a:blip r:embed="rId16"/>
                      <a:stretch>
                        <a:fillRect/>
                      </a:stretch>
                    </p:blipFill>
                    <p:spPr>
                      <a:xfrm>
                        <a:off x="6545678" y="2622778"/>
                        <a:ext cx="619125" cy="714375"/>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DBC23F0B-58E3-A0AC-83AB-F0AEEB1C62AC}"/>
              </a:ext>
            </a:extLst>
          </p:cNvPr>
          <p:cNvGraphicFramePr>
            <a:graphicFrameLocks noChangeAspect="1"/>
          </p:cNvGraphicFramePr>
          <p:nvPr>
            <p:extLst>
              <p:ext uri="{D42A27DB-BD31-4B8C-83A1-F6EECF244321}">
                <p14:modId xmlns:p14="http://schemas.microsoft.com/office/powerpoint/2010/main" val="1268285397"/>
              </p:ext>
            </p:extLst>
          </p:nvPr>
        </p:nvGraphicFramePr>
        <p:xfrm>
          <a:off x="6742213" y="3708301"/>
          <a:ext cx="219075" cy="657225"/>
        </p:xfrm>
        <a:graphic>
          <a:graphicData uri="http://schemas.openxmlformats.org/presentationml/2006/ole">
            <mc:AlternateContent xmlns:mc="http://schemas.openxmlformats.org/markup-compatibility/2006">
              <mc:Choice xmlns:v="urn:schemas-microsoft-com:vml" Requires="v">
                <p:oleObj name="Equation" r:id="rId17" imgW="5791200" imgH="17373600" progId="Equation.DSMT4">
                  <p:embed/>
                </p:oleObj>
              </mc:Choice>
              <mc:Fallback>
                <p:oleObj name="Equation" r:id="rId17" imgW="5791200" imgH="17373600" progId="Equation.DSMT4">
                  <p:embed/>
                  <p:pic>
                    <p:nvPicPr>
                      <p:cNvPr id="7" name="对象 6"/>
                      <p:cNvPicPr>
                        <a:picLocks noChangeAspect="1"/>
                      </p:cNvPicPr>
                      <p:nvPr/>
                    </p:nvPicPr>
                    <p:blipFill>
                      <a:blip r:embed="rId18"/>
                      <a:stretch>
                        <a:fillRect/>
                      </a:stretch>
                    </p:blipFill>
                    <p:spPr>
                      <a:xfrm>
                        <a:off x="6742213" y="3708301"/>
                        <a:ext cx="219075" cy="65722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FB47E8A5-5C60-C8D3-E250-55E1A4486428}"/>
              </a:ext>
            </a:extLst>
          </p:cNvPr>
          <p:cNvGraphicFramePr>
            <a:graphicFrameLocks noChangeAspect="1"/>
          </p:cNvGraphicFramePr>
          <p:nvPr>
            <p:extLst>
              <p:ext uri="{D42A27DB-BD31-4B8C-83A1-F6EECF244321}">
                <p14:modId xmlns:p14="http://schemas.microsoft.com/office/powerpoint/2010/main" val="3662660380"/>
              </p:ext>
            </p:extLst>
          </p:nvPr>
        </p:nvGraphicFramePr>
        <p:xfrm>
          <a:off x="7113403" y="3840511"/>
          <a:ext cx="209549" cy="380999"/>
        </p:xfrm>
        <a:graphic>
          <a:graphicData uri="http://schemas.openxmlformats.org/presentationml/2006/ole">
            <mc:AlternateContent xmlns:mc="http://schemas.openxmlformats.org/markup-compatibility/2006">
              <mc:Choice xmlns:v="urn:schemas-microsoft-com:vml" Requires="v">
                <p:oleObj name="Equation" r:id="rId19" imgW="5486400" imgH="10058400" progId="Equation.DSMT4">
                  <p:embed/>
                </p:oleObj>
              </mc:Choice>
              <mc:Fallback>
                <p:oleObj name="Equation" r:id="rId19" imgW="5486400" imgH="10058400" progId="Equation.DSMT4">
                  <p:embed/>
                  <p:pic>
                    <p:nvPicPr>
                      <p:cNvPr id="8" name="对象 7"/>
                      <p:cNvPicPr>
                        <a:picLocks noChangeAspect="1"/>
                      </p:cNvPicPr>
                      <p:nvPr/>
                    </p:nvPicPr>
                    <p:blipFill>
                      <a:blip r:embed="rId20"/>
                      <a:stretch>
                        <a:fillRect/>
                      </a:stretch>
                    </p:blipFill>
                    <p:spPr>
                      <a:xfrm>
                        <a:off x="7113403" y="3840511"/>
                        <a:ext cx="209549" cy="380999"/>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35AB4C63-88D9-DC92-B3AF-67DCD264AF3C}"/>
              </a:ext>
            </a:extLst>
          </p:cNvPr>
          <p:cNvGraphicFramePr>
            <a:graphicFrameLocks noChangeAspect="1"/>
          </p:cNvGraphicFramePr>
          <p:nvPr>
            <p:extLst>
              <p:ext uri="{D42A27DB-BD31-4B8C-83A1-F6EECF244321}">
                <p14:modId xmlns:p14="http://schemas.microsoft.com/office/powerpoint/2010/main" val="3412300080"/>
              </p:ext>
            </p:extLst>
          </p:nvPr>
        </p:nvGraphicFramePr>
        <p:xfrm>
          <a:off x="10271992" y="3708301"/>
          <a:ext cx="571500" cy="733425"/>
        </p:xfrm>
        <a:graphic>
          <a:graphicData uri="http://schemas.openxmlformats.org/presentationml/2006/ole">
            <mc:AlternateContent xmlns:mc="http://schemas.openxmlformats.org/markup-compatibility/2006">
              <mc:Choice xmlns:v="urn:schemas-microsoft-com:vml" Requires="v">
                <p:oleObj name="Equation" r:id="rId21" imgW="15240000" imgH="19507200" progId="Equation.DSMT4">
                  <p:embed/>
                </p:oleObj>
              </mc:Choice>
              <mc:Fallback>
                <p:oleObj name="Equation" r:id="rId21" imgW="15240000" imgH="19507200" progId="Equation.DSMT4">
                  <p:embed/>
                  <p:pic>
                    <p:nvPicPr>
                      <p:cNvPr id="9" name="对象 8"/>
                      <p:cNvPicPr>
                        <a:picLocks noChangeAspect="1"/>
                      </p:cNvPicPr>
                      <p:nvPr/>
                    </p:nvPicPr>
                    <p:blipFill>
                      <a:blip r:embed="rId22"/>
                      <a:stretch>
                        <a:fillRect/>
                      </a:stretch>
                    </p:blipFill>
                    <p:spPr>
                      <a:xfrm>
                        <a:off x="10271992" y="3708301"/>
                        <a:ext cx="571500" cy="733425"/>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3D0D8FE0-9E91-21E2-E1DA-3603C753DECF}"/>
              </a:ext>
            </a:extLst>
          </p:cNvPr>
          <p:cNvGraphicFramePr>
            <a:graphicFrameLocks noChangeAspect="1"/>
          </p:cNvGraphicFramePr>
          <p:nvPr>
            <p:extLst>
              <p:ext uri="{D42A27DB-BD31-4B8C-83A1-F6EECF244321}">
                <p14:modId xmlns:p14="http://schemas.microsoft.com/office/powerpoint/2010/main" val="439553584"/>
              </p:ext>
            </p:extLst>
          </p:nvPr>
        </p:nvGraphicFramePr>
        <p:xfrm>
          <a:off x="9609337" y="4352553"/>
          <a:ext cx="400050" cy="723900"/>
        </p:xfrm>
        <a:graphic>
          <a:graphicData uri="http://schemas.openxmlformats.org/presentationml/2006/ole">
            <mc:AlternateContent xmlns:mc="http://schemas.openxmlformats.org/markup-compatibility/2006">
              <mc:Choice xmlns:v="urn:schemas-microsoft-com:vml" Requires="v">
                <p:oleObj name="Equation" r:id="rId23" imgW="10668000" imgH="19202400" progId="Equation.DSMT4">
                  <p:embed/>
                </p:oleObj>
              </mc:Choice>
              <mc:Fallback>
                <p:oleObj name="Equation" r:id="rId23" imgW="10668000" imgH="19202400" progId="Equation.DSMT4">
                  <p:embed/>
                  <p:pic>
                    <p:nvPicPr>
                      <p:cNvPr id="10" name="对象 9"/>
                      <p:cNvPicPr>
                        <a:picLocks noChangeAspect="1"/>
                      </p:cNvPicPr>
                      <p:nvPr/>
                    </p:nvPicPr>
                    <p:blipFill>
                      <a:blip r:embed="rId24"/>
                      <a:stretch>
                        <a:fillRect/>
                      </a:stretch>
                    </p:blipFill>
                    <p:spPr>
                      <a:xfrm>
                        <a:off x="9609337" y="4352553"/>
                        <a:ext cx="400050" cy="723900"/>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9D6EBD84-034D-4446-650D-9FC8A60A3FF6}"/>
              </a:ext>
            </a:extLst>
          </p:cNvPr>
          <p:cNvGraphicFramePr>
            <a:graphicFrameLocks noChangeAspect="1"/>
          </p:cNvGraphicFramePr>
          <p:nvPr>
            <p:extLst>
              <p:ext uri="{D42A27DB-BD31-4B8C-83A1-F6EECF244321}">
                <p14:modId xmlns:p14="http://schemas.microsoft.com/office/powerpoint/2010/main" val="3379179047"/>
              </p:ext>
            </p:extLst>
          </p:nvPr>
        </p:nvGraphicFramePr>
        <p:xfrm>
          <a:off x="10469600" y="4341279"/>
          <a:ext cx="619125" cy="657225"/>
        </p:xfrm>
        <a:graphic>
          <a:graphicData uri="http://schemas.openxmlformats.org/presentationml/2006/ole">
            <mc:AlternateContent xmlns:mc="http://schemas.openxmlformats.org/markup-compatibility/2006">
              <mc:Choice xmlns:v="urn:schemas-microsoft-com:vml" Requires="v">
                <p:oleObj name="Equation" r:id="rId25" imgW="16459200" imgH="17373600" progId="Equation.DSMT4">
                  <p:embed/>
                </p:oleObj>
              </mc:Choice>
              <mc:Fallback>
                <p:oleObj name="Equation" r:id="rId25" imgW="16459200" imgH="17373600" progId="Equation.DSMT4">
                  <p:embed/>
                  <p:pic>
                    <p:nvPicPr>
                      <p:cNvPr id="11" name="对象 10"/>
                      <p:cNvPicPr>
                        <a:picLocks noChangeAspect="1"/>
                      </p:cNvPicPr>
                      <p:nvPr/>
                    </p:nvPicPr>
                    <p:blipFill>
                      <a:blip r:embed="rId26"/>
                      <a:stretch>
                        <a:fillRect/>
                      </a:stretch>
                    </p:blipFill>
                    <p:spPr>
                      <a:xfrm>
                        <a:off x="10469600" y="4341279"/>
                        <a:ext cx="619125" cy="657225"/>
                      </a:xfrm>
                      <a:prstGeom prst="rect">
                        <a:avLst/>
                      </a:prstGeom>
                      <a:noFill/>
                      <a:ln w="9525">
                        <a:noFill/>
                      </a:ln>
                    </p:spPr>
                  </p:pic>
                </p:oleObj>
              </mc:Fallback>
            </mc:AlternateContent>
          </a:graphicData>
        </a:graphic>
      </p:graphicFrame>
      <p:sp>
        <p:nvSpPr>
          <p:cNvPr id="19" name="TextBox 2">
            <a:extLst>
              <a:ext uri="{FF2B5EF4-FFF2-40B4-BE49-F238E27FC236}">
                <a16:creationId xmlns:a16="http://schemas.microsoft.com/office/drawing/2014/main" id="{439C5F18-CE40-CC69-D912-9FE4020C875E}"/>
              </a:ext>
            </a:extLst>
          </p:cNvPr>
          <p:cNvSpPr txBox="1"/>
          <p:nvPr/>
        </p:nvSpPr>
        <p:spPr>
          <a:xfrm>
            <a:off x="468000" y="4732683"/>
            <a:ext cx="11831400" cy="14517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粒子在磁场中做圆周运动的轨迹半径</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465"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粒子经过磁场偏转一次后Δ</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 sin </a:t>
            </a:r>
            <a:r>
              <a:rPr lang="zh-CN" altLang="en-US" sz="2410" i="1" kern="0" dirty="0">
                <a:solidFill>
                  <a:srgbClr val="000000"/>
                </a:solidFill>
                <a:latin typeface="Times New Roman" panose="02020603050405020304" pitchFamily="65" charset="-122"/>
                <a:ea typeface="楷体_GB2312" pitchFamily="65" charset="-122"/>
              </a:rPr>
              <a:t>θ，</a:t>
            </a:r>
            <a:r>
              <a:rPr lang="zh-CN" altLang="en-US" sz="2410" kern="0" dirty="0">
                <a:solidFill>
                  <a:srgbClr val="000000"/>
                </a:solidFill>
                <a:latin typeface="Times New Roman" panose="02020603050405020304" pitchFamily="65" charset="-122"/>
                <a:ea typeface="楷体_GB2312" pitchFamily="65" charset="-122"/>
              </a:rPr>
              <a:t>联立解得Δ</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a:t>
            </a:r>
            <a:r>
              <a:rPr lang="zh-CN" altLang="en-US" sz="3350" kern="0" spc="1149"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,即</a:t>
            </a:r>
            <a:r>
              <a:rPr lang="zh-CN" altLang="en-US" sz="2410" i="1" kern="0" dirty="0">
                <a:solidFill>
                  <a:srgbClr val="000000"/>
                </a:solidFill>
                <a:latin typeface="Times New Roman" panose="02020603050405020304" pitchFamily="65" charset="-122"/>
                <a:ea typeface="楷体_GB2312" pitchFamily="65" charset="-122"/>
              </a:rPr>
              <a:t>y</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=Δ</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20" name="对象 19">
            <a:extLst>
              <a:ext uri="{FF2B5EF4-FFF2-40B4-BE49-F238E27FC236}">
                <a16:creationId xmlns:a16="http://schemas.microsoft.com/office/drawing/2014/main" id="{80F0B25F-1EE9-2BA2-458C-50BAB90E4B13}"/>
              </a:ext>
            </a:extLst>
          </p:cNvPr>
          <p:cNvGraphicFramePr>
            <a:graphicFrameLocks noChangeAspect="1"/>
          </p:cNvGraphicFramePr>
          <p:nvPr>
            <p:extLst>
              <p:ext uri="{D42A27DB-BD31-4B8C-83A1-F6EECF244321}">
                <p14:modId xmlns:p14="http://schemas.microsoft.com/office/powerpoint/2010/main" val="1205510687"/>
              </p:ext>
            </p:extLst>
          </p:nvPr>
        </p:nvGraphicFramePr>
        <p:xfrm>
          <a:off x="5650701" y="4852790"/>
          <a:ext cx="476249" cy="714374"/>
        </p:xfrm>
        <a:graphic>
          <a:graphicData uri="http://schemas.openxmlformats.org/presentationml/2006/ole">
            <mc:AlternateContent xmlns:mc="http://schemas.openxmlformats.org/markup-compatibility/2006">
              <mc:Choice xmlns:v="urn:schemas-microsoft-com:vml" Requires="v">
                <p:oleObj name="Equation" r:id="rId27" imgW="12496800" imgH="18897600" progId="Equation.DSMT4">
                  <p:embed/>
                </p:oleObj>
              </mc:Choice>
              <mc:Fallback>
                <p:oleObj name="Equation" r:id="rId27" imgW="12496800" imgH="18897600" progId="Equation.DSMT4">
                  <p:embed/>
                  <p:pic>
                    <p:nvPicPr>
                      <p:cNvPr id="4" name="对象 3"/>
                      <p:cNvPicPr>
                        <a:picLocks noChangeAspect="1"/>
                      </p:cNvPicPr>
                      <p:nvPr/>
                    </p:nvPicPr>
                    <p:blipFill>
                      <a:blip r:embed="rId28"/>
                      <a:stretch>
                        <a:fillRect/>
                      </a:stretch>
                    </p:blipFill>
                    <p:spPr>
                      <a:xfrm>
                        <a:off x="5650701" y="4852790"/>
                        <a:ext cx="476249" cy="714374"/>
                      </a:xfrm>
                      <a:prstGeom prst="rect">
                        <a:avLst/>
                      </a:prstGeom>
                      <a:noFill/>
                      <a:ln w="9525">
                        <a:noFill/>
                      </a:ln>
                    </p:spPr>
                  </p:pic>
                </p:oleObj>
              </mc:Fallback>
            </mc:AlternateContent>
          </a:graphicData>
        </a:graphic>
      </p:graphicFrame>
      <p:graphicFrame>
        <p:nvGraphicFramePr>
          <p:cNvPr id="21" name="对象 20">
            <a:extLst>
              <a:ext uri="{FF2B5EF4-FFF2-40B4-BE49-F238E27FC236}">
                <a16:creationId xmlns:a16="http://schemas.microsoft.com/office/drawing/2014/main" id="{7977AD49-D846-6CDB-050E-C1486A450357}"/>
              </a:ext>
            </a:extLst>
          </p:cNvPr>
          <p:cNvGraphicFramePr>
            <a:graphicFrameLocks noChangeAspect="1"/>
          </p:cNvGraphicFramePr>
          <p:nvPr>
            <p:extLst>
              <p:ext uri="{D42A27DB-BD31-4B8C-83A1-F6EECF244321}">
                <p14:modId xmlns:p14="http://schemas.microsoft.com/office/powerpoint/2010/main" val="1685610255"/>
              </p:ext>
            </p:extLst>
          </p:nvPr>
        </p:nvGraphicFramePr>
        <p:xfrm>
          <a:off x="7236222" y="5567164"/>
          <a:ext cx="571500" cy="733425"/>
        </p:xfrm>
        <a:graphic>
          <a:graphicData uri="http://schemas.openxmlformats.org/presentationml/2006/ole">
            <mc:AlternateContent xmlns:mc="http://schemas.openxmlformats.org/markup-compatibility/2006">
              <mc:Choice xmlns:v="urn:schemas-microsoft-com:vml" Requires="v">
                <p:oleObj name="Equation" r:id="rId29" imgW="15240000" imgH="19507200" progId="Equation.DSMT4">
                  <p:embed/>
                </p:oleObj>
              </mc:Choice>
              <mc:Fallback>
                <p:oleObj name="Equation" r:id="rId29" imgW="15240000" imgH="19507200" progId="Equation.DSMT4">
                  <p:embed/>
                  <p:pic>
                    <p:nvPicPr>
                      <p:cNvPr id="5" name="对象 4"/>
                      <p:cNvPicPr>
                        <a:picLocks noChangeAspect="1"/>
                      </p:cNvPicPr>
                      <p:nvPr/>
                    </p:nvPicPr>
                    <p:blipFill>
                      <a:blip r:embed="rId30"/>
                      <a:stretch>
                        <a:fillRect/>
                      </a:stretch>
                    </p:blipFill>
                    <p:spPr>
                      <a:xfrm>
                        <a:off x="7236222" y="5567164"/>
                        <a:ext cx="571500" cy="733425"/>
                      </a:xfrm>
                      <a:prstGeom prst="rect">
                        <a:avLst/>
                      </a:prstGeom>
                      <a:noFill/>
                      <a:ln w="9525">
                        <a:noFill/>
                      </a:ln>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带电粒子在叠加场中的运动</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6889" y="611957"/>
            <a:ext cx="11831400" cy="10865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95" kern="0" dirty="0">
                <a:latin typeface="华文细黑" panose="02010600040101010101" pitchFamily="65" charset="-122"/>
                <a:ea typeface="华文细黑" panose="02010600040101010101" pitchFamily="65" charset="-122"/>
              </a:rPr>
              <a:t>叠加场:重力场、电场、磁场并存,或其中两场并存于同一区域内。</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一、三种场的比较</a:t>
            </a:r>
            <a:endParaRPr lang="zh-CN" altLang="en-US" b="1" dirty="0"/>
          </a:p>
        </p:txBody>
      </p:sp>
      <p:graphicFrame>
        <p:nvGraphicFramePr>
          <p:cNvPr id="6" name="表格 2"/>
          <p:cNvGraphicFramePr>
            <a:graphicFrameLocks noGrp="1"/>
          </p:cNvGraphicFramePr>
          <p:nvPr>
            <p:extLst>
              <p:ext uri="{D42A27DB-BD31-4B8C-83A1-F6EECF244321}">
                <p14:modId xmlns:p14="http://schemas.microsoft.com/office/powerpoint/2010/main" val="3798940325"/>
              </p:ext>
            </p:extLst>
          </p:nvPr>
        </p:nvGraphicFramePr>
        <p:xfrm>
          <a:off x="468000" y="1764085"/>
          <a:ext cx="11268000" cy="3346579"/>
        </p:xfrm>
        <a:graphic>
          <a:graphicData uri="http://schemas.openxmlformats.org/drawingml/2006/table">
            <a:tbl>
              <a:tblPr/>
              <a:tblGrid>
                <a:gridCol w="1151598">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gridCol w="4643794">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力的特点</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功和能的特点</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00" kern="0" spc="-535" dirty="0">
                          <a:solidFill>
                            <a:srgbClr val="000000"/>
                          </a:solidFill>
                          <a:latin typeface="Times New Roman" panose="02020603050405020304" pitchFamily="65" charset="-122"/>
                          <a:ea typeface="华文细黑" panose="02010600040101010101" pitchFamily="65" charset="-122"/>
                        </a:rPr>
                        <a:t>重力场</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大小:G=mg</a:t>
                      </a: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方向:竖直向下</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重力做功与路径无关</a:t>
                      </a: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重力做功改变物体的重力势能</a:t>
                      </a:r>
                    </a:p>
                  </a:txBody>
                  <a:tcPr marL="45720" marR="45720"/>
                </a:tc>
                <a:extLst>
                  <a:ext uri="{0D108BD9-81ED-4DB2-BD59-A6C34878D82A}">
                    <a16:rowId xmlns:a16="http://schemas.microsoft.com/office/drawing/2014/main" val="10001"/>
                  </a:ext>
                </a:extLst>
              </a:tr>
              <a:tr h="121253">
                <a:tc>
                  <a:txBody>
                    <a:bodyPr/>
                    <a:lstStyle/>
                    <a:p>
                      <a:pPr eaLnBrk="0" latinLnBrk="1" hangingPunct="0">
                        <a:lnSpc>
                          <a:spcPct val="150000"/>
                        </a:lnSpc>
                        <a:spcBef>
                          <a:spcPts val="0"/>
                        </a:spcBef>
                      </a:pPr>
                      <a:r>
                        <a:rPr lang="zh-CN" altLang="en-US" sz="2000" kern="0" spc="346" dirty="0">
                          <a:solidFill>
                            <a:srgbClr val="000000"/>
                          </a:solidFill>
                          <a:latin typeface="Times New Roman" panose="02020603050405020304" pitchFamily="65" charset="-122"/>
                          <a:ea typeface="华文细黑" panose="02010600040101010101" pitchFamily="65" charset="-122"/>
                        </a:rPr>
                        <a:t>电场</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大小:F=qE</a:t>
                      </a: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方向:正(负)电荷受力方向与场强方向相同(相反)</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静电力做功与路径无关W=qU</a:t>
                      </a: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静电力做功改变带电物体的电势能</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00" kern="0" spc="346" dirty="0">
                          <a:solidFill>
                            <a:srgbClr val="000000"/>
                          </a:solidFill>
                          <a:latin typeface="Times New Roman" panose="02020603050405020304" pitchFamily="65" charset="-122"/>
                          <a:ea typeface="华文细黑" panose="02010600040101010101" pitchFamily="65" charset="-122"/>
                        </a:rPr>
                        <a:t>磁场</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大小:F=qvB(v⊥B)</a:t>
                      </a:r>
                    </a:p>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方向:可用左手定则判断</a:t>
                      </a:r>
                    </a:p>
                  </a:txBody>
                  <a:tcPr marL="45720" marR="45720"/>
                </a:tc>
                <a:tc>
                  <a:txBody>
                    <a:bodyPr/>
                    <a:lstStyle/>
                    <a:p>
                      <a:pP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洛伦兹力不做功,不改变带电粒子的动能</a:t>
                      </a:r>
                    </a:p>
                  </a:txBody>
                  <a:tcPr marL="45720" marR="45720"/>
                </a:tc>
                <a:extLst>
                  <a:ext uri="{0D108BD9-81ED-4DB2-BD59-A6C34878D82A}">
                    <a16:rowId xmlns:a16="http://schemas.microsoft.com/office/drawing/2014/main" val="1000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23925"/>
            <a:ext cx="11772726" cy="21840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二、带电粒子在叠加场中的运动形式</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直线运动、匀速圆周运动、类平抛运动(匀变速曲线运动)、摆线运动和螺旋线运动等。</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1.匀速直线运动:</a:t>
            </a:r>
            <a:r>
              <a:rPr lang="zh-CN" altLang="en-US" sz="2410" u="sng" kern="0" dirty="0">
                <a:solidFill>
                  <a:srgbClr val="000000"/>
                </a:solidFill>
                <a:latin typeface="Times New Roman" panose="02020603050405020304" pitchFamily="65" charset="-122"/>
                <a:ea typeface="华文细黑" panose="02010600040101010101" pitchFamily="65" charset="-122"/>
              </a:rPr>
              <a:t>不计重力,当静电力与洛伦兹力平衡时,粒子做匀速直线运动</a:t>
            </a:r>
            <a:r>
              <a:rPr lang="zh-CN" altLang="en-US" sz="2410" kern="0" dirty="0">
                <a:solidFill>
                  <a:srgbClr val="000000"/>
                </a:solidFill>
                <a:latin typeface="Times New Roman" panose="02020603050405020304" pitchFamily="65" charset="-122"/>
                <a:ea typeface="华文细黑" panose="02010600040101010101" pitchFamily="65" charset="-122"/>
              </a:rPr>
              <a:t>(即速度</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选择器模型),如图所示。</a:t>
            </a:r>
            <a:r>
              <a:rPr lang="zh-CN" altLang="en-US" dirty="0"/>
              <a:t> </a:t>
            </a:r>
          </a:p>
        </p:txBody>
      </p:sp>
      <p:pic>
        <p:nvPicPr>
          <p:cNvPr id="3" name="图片 3" descr="textimage102.jpeg"/>
          <p:cNvPicPr>
            <a:picLocks noChangeAspect="1"/>
          </p:cNvPicPr>
          <p:nvPr/>
        </p:nvPicPr>
        <p:blipFill>
          <a:blip r:embed="rId3" cstate="print"/>
          <a:stretch>
            <a:fillRect/>
          </a:stretch>
        </p:blipFill>
        <p:spPr>
          <a:xfrm>
            <a:off x="8820399" y="1925660"/>
            <a:ext cx="2448272" cy="2169464"/>
          </a:xfrm>
          <a:prstGeom prst="rect">
            <a:avLst/>
          </a:prstGeom>
        </p:spPr>
      </p:pic>
      <p:sp>
        <p:nvSpPr>
          <p:cNvPr id="4" name="TextBox 2">
            <a:extLst>
              <a:ext uri="{FF2B5EF4-FFF2-40B4-BE49-F238E27FC236}">
                <a16:creationId xmlns:a16="http://schemas.microsoft.com/office/drawing/2014/main" id="{4BE13E6A-6942-65AF-6A84-D61D3A4F7ABA}"/>
              </a:ext>
            </a:extLst>
          </p:cNvPr>
          <p:cNvSpPr txBox="1"/>
          <p:nvPr/>
        </p:nvSpPr>
        <p:spPr>
          <a:xfrm>
            <a:off x="364465" y="2772197"/>
            <a:ext cx="11831400" cy="3546805"/>
          </a:xfrm>
          <a:prstGeom prst="rect">
            <a:avLst/>
          </a:prstGeom>
          <a:noFill/>
        </p:spPr>
        <p:txBody>
          <a:bodyPr wrap="square" lIns="0" tIns="0" rIns="0" bIns="0" rtlCol="0">
            <a:spAutoFit/>
          </a:bodyPr>
          <a:lstStyle/>
          <a:p>
            <a:pPr marL="0" indent="0" eaLnBrk="0" latinLnBrk="1" hangingPunct="0">
              <a:lnSpc>
                <a:spcPct val="150000"/>
              </a:lnSpc>
              <a:buNone/>
            </a:pPr>
            <a:r>
              <a:rPr lang="zh-CN" altLang="en-US" sz="2410" b="1" kern="0" dirty="0">
                <a:solidFill>
                  <a:srgbClr val="000000"/>
                </a:solidFill>
                <a:latin typeface="Times New Roman" panose="02020603050405020304" pitchFamily="65" charset="-122"/>
                <a:ea typeface="华文细黑" panose="02010600040101010101" pitchFamily="65" charset="-122"/>
              </a:rPr>
              <a:t>2.匀变速直线运动:</a:t>
            </a:r>
            <a:r>
              <a:rPr lang="zh-CN" altLang="en-US" sz="2410" u="sng" kern="0" dirty="0">
                <a:solidFill>
                  <a:srgbClr val="000000"/>
                </a:solidFill>
                <a:latin typeface="Times New Roman" panose="02020603050405020304" pitchFamily="65" charset="-122"/>
                <a:ea typeface="华文细黑" panose="02010600040101010101" pitchFamily="65" charset="-122"/>
              </a:rPr>
              <a:t>不计重力,当电场方向、磁场方向、</a:t>
            </a:r>
            <a:endParaRPr lang="en-US" altLang="zh-CN" sz="2410" u="sng"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buNone/>
            </a:pPr>
            <a:r>
              <a:rPr lang="zh-CN" altLang="en-US" sz="2410" u="sng" kern="0" dirty="0">
                <a:solidFill>
                  <a:srgbClr val="000000"/>
                </a:solidFill>
                <a:latin typeface="Times New Roman" panose="02020603050405020304" pitchFamily="65" charset="-122"/>
                <a:ea typeface="华文细黑" panose="02010600040101010101" pitchFamily="65" charset="-122"/>
              </a:rPr>
              <a:t>初速度方向均共线,即</a:t>
            </a:r>
            <a:r>
              <a:rPr lang="zh-CN" altLang="en-US" sz="2410" i="1" u="sng" kern="0" dirty="0">
                <a:solidFill>
                  <a:srgbClr val="000000"/>
                </a:solidFill>
                <a:latin typeface="Times New Roman" panose="02020603050405020304" pitchFamily="65" charset="-122"/>
                <a:ea typeface="华文细黑" panose="02010600040101010101" pitchFamily="65" charset="-122"/>
              </a:rPr>
              <a:t>v</a:t>
            </a:r>
            <a:r>
              <a:rPr lang="zh-CN" altLang="en-US" sz="1815" u="sng" kern="0" baseline="-15000" dirty="0">
                <a:solidFill>
                  <a:srgbClr val="000000"/>
                </a:solidFill>
                <a:latin typeface="Times New Roman" panose="02020603050405020304" pitchFamily="65" charset="-122"/>
                <a:ea typeface="华文细黑" panose="02010600040101010101" pitchFamily="65" charset="-122"/>
              </a:rPr>
              <a:t>0</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E</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B</a:t>
            </a:r>
            <a:r>
              <a:rPr lang="zh-CN" altLang="en-US" sz="2410" u="sng" kern="0" dirty="0">
                <a:solidFill>
                  <a:srgbClr val="000000"/>
                </a:solidFill>
                <a:latin typeface="Times New Roman" panose="02020603050405020304" pitchFamily="65" charset="-122"/>
                <a:ea typeface="华文细黑" panose="02010600040101010101" pitchFamily="65" charset="-122"/>
              </a:rPr>
              <a:t>时,粒子做匀变速直线运动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如图所示。</a:t>
            </a:r>
            <a:endParaRPr lang="zh-CN" altLang="en-US" dirty="0"/>
          </a:p>
          <a:p>
            <a:pPr marL="0" indent="0" eaLnBrk="0" latinLnBrk="1" hangingPunct="0">
              <a:lnSpc>
                <a:spcPct val="150000"/>
              </a:lnSpc>
              <a:buNone/>
            </a:pPr>
            <a:r>
              <a:rPr lang="zh-CN" altLang="en-US" sz="9095" kern="0" spc="12727"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5" name="图片 3" descr="textimage103.jpeg">
            <a:extLst>
              <a:ext uri="{FF2B5EF4-FFF2-40B4-BE49-F238E27FC236}">
                <a16:creationId xmlns:a16="http://schemas.microsoft.com/office/drawing/2014/main" id="{EECDB8A7-4869-6522-ABD6-425AF543AF2B}"/>
              </a:ext>
            </a:extLst>
          </p:cNvPr>
          <p:cNvPicPr>
            <a:picLocks noChangeAspect="1"/>
          </p:cNvPicPr>
          <p:nvPr/>
        </p:nvPicPr>
        <p:blipFill>
          <a:blip r:embed="rId4" cstate="print"/>
          <a:stretch>
            <a:fillRect/>
          </a:stretch>
        </p:blipFill>
        <p:spPr>
          <a:xfrm>
            <a:off x="3851846" y="3852317"/>
            <a:ext cx="2603953" cy="22639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7992358" cy="3120726"/>
          </a:xfrm>
          <a:prstGeom prst="rect">
            <a:avLst/>
          </a:prstGeom>
          <a:noFill/>
        </p:spPr>
        <p:txBody>
          <a:bodyPr wrap="square" lIns="0" tIns="0" rIns="0" bIns="0" rtlCol="0">
            <a:spAutoFit/>
          </a:bodyPr>
          <a:lstStyle/>
          <a:p>
            <a:pPr marL="0" indent="0" eaLnBrk="0" latinLnBrk="1" hangingPunct="0">
              <a:lnSpc>
                <a:spcPct val="120000"/>
              </a:lnSpc>
              <a:spcBef>
                <a:spcPts val="1620"/>
              </a:spcBef>
              <a:buNone/>
            </a:pPr>
            <a:r>
              <a:rPr lang="zh-CN" altLang="en-US" sz="2400" b="1" dirty="0">
                <a:solidFill>
                  <a:srgbClr val="DE0000"/>
                </a:solidFill>
                <a:latin typeface="微软雅黑" panose="020B0503020204020204" pitchFamily="34" charset="-122"/>
                <a:ea typeface="微软雅黑" panose="020B0503020204020204" pitchFamily="34" charset="-122"/>
              </a:rPr>
              <a:t>要点2　安培力的分析与计算</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一、安培力的方向</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1.用左手定则判定:</a:t>
            </a:r>
            <a:r>
              <a:rPr lang="zh-CN" altLang="en-US" sz="2410" kern="0" dirty="0">
                <a:solidFill>
                  <a:srgbClr val="000000"/>
                </a:solidFill>
                <a:latin typeface="Times New Roman" panose="02020603050405020304" pitchFamily="65" charset="-122"/>
                <a:ea typeface="华文细黑" panose="02010600040101010101" pitchFamily="65" charset="-122"/>
              </a:rPr>
              <a:t>伸开左手,使拇指与其余四个手指垂直,并且都与手掌在同一个平面内;让磁感线从掌心垂直进入,并使四指指向电流的方向,这时拇指所指的方向就是通电导线在磁场中所受安培力的方向。</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2.安培力方向的特点:</a:t>
            </a:r>
            <a:r>
              <a:rPr lang="zh-CN" altLang="en-US" sz="2410" b="1" i="1" kern="0" dirty="0">
                <a:solidFill>
                  <a:srgbClr val="000000"/>
                </a:solidFill>
                <a:latin typeface="Times New Roman" panose="02020603050405020304" pitchFamily="65" charset="-122"/>
                <a:ea typeface="华文细黑" panose="02010600040101010101" pitchFamily="65" charset="-122"/>
              </a:rPr>
              <a:t>F</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b="1" i="1" kern="0" dirty="0">
                <a:solidFill>
                  <a:srgbClr val="000000"/>
                </a:solidFill>
                <a:latin typeface="Times New Roman" panose="02020603050405020304" pitchFamily="65" charset="-122"/>
                <a:ea typeface="华文细黑" panose="02010600040101010101" pitchFamily="65" charset="-122"/>
              </a:rPr>
              <a:t>B</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b="1" i="1" kern="0" dirty="0">
                <a:solidFill>
                  <a:srgbClr val="000000"/>
                </a:solidFill>
                <a:latin typeface="Times New Roman" panose="02020603050405020304" pitchFamily="65" charset="-122"/>
                <a:ea typeface="华文细黑" panose="02010600040101010101" pitchFamily="65" charset="-122"/>
              </a:rPr>
              <a:t>F</a:t>
            </a:r>
            <a:r>
              <a:rPr lang="zh-CN" altLang="en-US" sz="2410" b="1" kern="0" dirty="0">
                <a:solidFill>
                  <a:srgbClr val="000000"/>
                </a:solidFill>
                <a:latin typeface="Times New Roman" panose="02020603050405020304" pitchFamily="65" charset="-122"/>
                <a:ea typeface="华文细黑" panose="02010600040101010101" pitchFamily="65" charset="-122"/>
              </a:rPr>
              <a:t>⊥</a:t>
            </a:r>
            <a:r>
              <a:rPr lang="zh-CN" altLang="en-US" sz="2410" b="1" i="1" kern="0" dirty="0">
                <a:solidFill>
                  <a:srgbClr val="000000"/>
                </a:solidFill>
                <a:latin typeface="Times New Roman" panose="02020603050405020304" pitchFamily="65" charset="-122"/>
                <a:ea typeface="华文细黑" panose="02010600040101010101" pitchFamily="65" charset="-122"/>
              </a:rPr>
              <a:t>I</a:t>
            </a:r>
            <a:r>
              <a:rPr lang="zh-CN" altLang="en-US" sz="2410" b="1" kern="0" dirty="0">
                <a:solidFill>
                  <a:srgbClr val="000000"/>
                </a:solidFill>
                <a:latin typeface="Times New Roman" panose="02020603050405020304" pitchFamily="65" charset="-122"/>
                <a:ea typeface="华文细黑" panose="02010600040101010101" pitchFamily="65" charset="-122"/>
              </a:rPr>
              <a:t>,即</a:t>
            </a:r>
            <a:r>
              <a:rPr lang="zh-CN" altLang="en-US" sz="2410" b="1" i="1" kern="0" dirty="0">
                <a:solidFill>
                  <a:srgbClr val="000000"/>
                </a:solidFill>
                <a:latin typeface="Times New Roman" panose="02020603050405020304" pitchFamily="65" charset="-122"/>
                <a:ea typeface="华文细黑" panose="02010600040101010101" pitchFamily="65" charset="-122"/>
              </a:rPr>
              <a:t>F</a:t>
            </a:r>
            <a:r>
              <a:rPr lang="zh-CN" altLang="en-US" sz="2410" b="1" kern="0" dirty="0">
                <a:solidFill>
                  <a:srgbClr val="000000"/>
                </a:solidFill>
                <a:latin typeface="Times New Roman" panose="02020603050405020304" pitchFamily="65" charset="-122"/>
                <a:ea typeface="华文细黑" panose="02010600040101010101" pitchFamily="65" charset="-122"/>
              </a:rPr>
              <a:t>垂直于</a:t>
            </a:r>
            <a:r>
              <a:rPr lang="zh-CN" altLang="en-US" sz="2410" b="1" i="1" kern="0" dirty="0">
                <a:solidFill>
                  <a:srgbClr val="000000"/>
                </a:solidFill>
                <a:latin typeface="Times New Roman" panose="02020603050405020304" pitchFamily="65" charset="-122"/>
                <a:ea typeface="华文细黑" panose="02010600040101010101" pitchFamily="65" charset="-122"/>
              </a:rPr>
              <a:t>B</a:t>
            </a:r>
            <a:r>
              <a:rPr lang="zh-CN" altLang="en-US" sz="2410" b="1" kern="0" dirty="0">
                <a:solidFill>
                  <a:srgbClr val="000000"/>
                </a:solidFill>
                <a:latin typeface="Times New Roman" panose="02020603050405020304" pitchFamily="65" charset="-122"/>
                <a:ea typeface="华文细黑" panose="02010600040101010101" pitchFamily="65" charset="-122"/>
              </a:rPr>
              <a:t>和</a:t>
            </a:r>
            <a:r>
              <a:rPr lang="zh-CN" altLang="en-US" sz="2410" b="1" i="1" kern="0" dirty="0">
                <a:solidFill>
                  <a:srgbClr val="000000"/>
                </a:solidFill>
                <a:latin typeface="Times New Roman" panose="02020603050405020304" pitchFamily="65" charset="-122"/>
                <a:ea typeface="华文细黑" panose="02010600040101010101" pitchFamily="65" charset="-122"/>
              </a:rPr>
              <a:t>I</a:t>
            </a:r>
            <a:r>
              <a:rPr lang="zh-CN" altLang="en-US" sz="2410" b="1" kern="0" dirty="0">
                <a:solidFill>
                  <a:srgbClr val="000000"/>
                </a:solidFill>
                <a:latin typeface="Times New Roman" panose="02020603050405020304" pitchFamily="65" charset="-122"/>
                <a:ea typeface="华文细黑" panose="02010600040101010101" pitchFamily="65" charset="-122"/>
              </a:rPr>
              <a:t>决定的平面</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
        <p:nvSpPr>
          <p:cNvPr id="4" name="TextBox 2"/>
          <p:cNvSpPr txBox="1"/>
          <p:nvPr/>
        </p:nvSpPr>
        <p:spPr>
          <a:xfrm>
            <a:off x="439575" y="3768726"/>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3.推论:</a:t>
            </a:r>
            <a:r>
              <a:rPr lang="zh-CN" altLang="en-US" sz="2410" kern="0" dirty="0">
                <a:solidFill>
                  <a:srgbClr val="000000"/>
                </a:solidFill>
                <a:latin typeface="Times New Roman" panose="02020603050405020304" pitchFamily="65" charset="-122"/>
                <a:ea typeface="华文细黑" panose="02010600040101010101" pitchFamily="65" charset="-122"/>
              </a:rPr>
              <a:t>两平行的通电直导线间的安培力——</a:t>
            </a:r>
            <a:r>
              <a:rPr lang="zh-CN" altLang="en-US" sz="2410" u="sng" kern="0" dirty="0">
                <a:solidFill>
                  <a:srgbClr val="FF0000"/>
                </a:solidFill>
                <a:latin typeface="Times New Roman" panose="02020603050405020304" pitchFamily="65" charset="-122"/>
                <a:ea typeface="华文细黑" panose="02010600040101010101" pitchFamily="65" charset="-122"/>
              </a:rPr>
              <a:t>同向电流互相吸引,反向电流互相排斥</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5" name="图片 4">
            <a:extLst>
              <a:ext uri="{FF2B5EF4-FFF2-40B4-BE49-F238E27FC236}">
                <a16:creationId xmlns:a16="http://schemas.microsoft.com/office/drawing/2014/main" id="{D53B8323-2C10-F1B8-BEEB-4F78000E9B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8390" y="648000"/>
            <a:ext cx="2736304" cy="309813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53750"/>
          </a:xfrm>
          <a:prstGeom prst="rect">
            <a:avLst/>
          </a:prstGeom>
          <a:noFill/>
        </p:spPr>
        <p:txBody>
          <a:bodyPr wrap="square" lIns="0" tIns="0" rIns="0" bIns="0" rtlCol="0">
            <a:spAutoFit/>
          </a:bodyPr>
          <a:lstStyle/>
          <a:p>
            <a:pPr marL="0" indent="0" eaLnBrk="0" latinLnBrk="1" hangingPunct="0">
              <a:lnSpc>
                <a:spcPct val="150000"/>
              </a:lnSpc>
              <a:buNone/>
            </a:pPr>
            <a:r>
              <a:rPr lang="zh-CN" altLang="en-US" sz="2410" b="1" kern="0" dirty="0">
                <a:solidFill>
                  <a:srgbClr val="000000"/>
                </a:solidFill>
                <a:latin typeface="Times New Roman" panose="02020603050405020304" pitchFamily="65" charset="-122"/>
                <a:ea typeface="华文细黑" panose="02010600040101010101" pitchFamily="65" charset="-122"/>
              </a:rPr>
              <a:t>3.匀速圆周运动:</a:t>
            </a:r>
            <a:r>
              <a:rPr lang="zh-CN" altLang="en-US" sz="2410" u="sng" kern="0" dirty="0">
                <a:solidFill>
                  <a:srgbClr val="000000"/>
                </a:solidFill>
                <a:latin typeface="Times New Roman" panose="02020603050405020304" pitchFamily="65" charset="-122"/>
                <a:ea typeface="华文细黑" panose="02010600040101010101" pitchFamily="65" charset="-122"/>
              </a:rPr>
              <a:t>当静电力与重力平衡时,粒子所受合力</a:t>
            </a:r>
            <a:endParaRPr lang="en-US" altLang="zh-CN" sz="2410" u="sng"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buNone/>
            </a:pPr>
            <a:r>
              <a:rPr lang="zh-CN" altLang="en-US" sz="2410" u="sng" kern="0" dirty="0">
                <a:solidFill>
                  <a:srgbClr val="000000"/>
                </a:solidFill>
                <a:latin typeface="Times New Roman" panose="02020603050405020304" pitchFamily="65" charset="-122"/>
                <a:ea typeface="华文细黑" panose="02010600040101010101" pitchFamily="65" charset="-122"/>
              </a:rPr>
              <a:t>等于洛伦兹力,则粒子做匀速圆周运动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4" name="图片 3" descr="textimage104.jpeg"/>
          <p:cNvPicPr>
            <a:picLocks noChangeAspect="1"/>
          </p:cNvPicPr>
          <p:nvPr/>
        </p:nvPicPr>
        <p:blipFill>
          <a:blip r:embed="rId3" cstate="print"/>
          <a:stretch>
            <a:fillRect/>
          </a:stretch>
        </p:blipFill>
        <p:spPr>
          <a:xfrm>
            <a:off x="9756502" y="442893"/>
            <a:ext cx="1381125" cy="1657349"/>
          </a:xfrm>
          <a:prstGeom prst="rect">
            <a:avLst/>
          </a:prstGeom>
        </p:spPr>
      </p:pic>
      <p:sp>
        <p:nvSpPr>
          <p:cNvPr id="5" name="TextBox 2">
            <a:extLst>
              <a:ext uri="{FF2B5EF4-FFF2-40B4-BE49-F238E27FC236}">
                <a16:creationId xmlns:a16="http://schemas.microsoft.com/office/drawing/2014/main" id="{120A4FD5-9988-E036-BF2C-EC937287A455}"/>
              </a:ext>
            </a:extLst>
          </p:cNvPr>
          <p:cNvSpPr txBox="1"/>
          <p:nvPr/>
        </p:nvSpPr>
        <p:spPr>
          <a:xfrm>
            <a:off x="468000" y="2131918"/>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39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4.类平抛运动:</a:t>
            </a:r>
            <a:r>
              <a:rPr lang="zh-CN" altLang="en-US" sz="2410" kern="0" dirty="0">
                <a:solidFill>
                  <a:srgbClr val="000000"/>
                </a:solidFill>
                <a:latin typeface="Times New Roman" panose="02020603050405020304" pitchFamily="65" charset="-122"/>
                <a:ea typeface="华文细黑" panose="02010600040101010101" pitchFamily="65" charset="-122"/>
              </a:rPr>
              <a:t>如图所示,磁场平行于</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轴方向,将电场场强分解为沿</a:t>
            </a:r>
            <a:r>
              <a:rPr lang="zh-CN" altLang="en-US" sz="2410" i="1" kern="0" dirty="0">
                <a:solidFill>
                  <a:srgbClr val="000000"/>
                </a:solidFill>
                <a:latin typeface="Times New Roman" panose="02020603050405020304" pitchFamily="65" charset="-122"/>
                <a:ea typeface="华文细黑" panose="02010600040101010101" pitchFamily="65" charset="-122"/>
              </a:rPr>
              <a:t>z</a:t>
            </a:r>
            <a:r>
              <a:rPr lang="zh-CN" altLang="en-US" sz="2410" kern="0" dirty="0">
                <a:solidFill>
                  <a:srgbClr val="000000"/>
                </a:solidFill>
                <a:latin typeface="Times New Roman" panose="02020603050405020304" pitchFamily="65" charset="-122"/>
                <a:ea typeface="华文细黑" panose="02010600040101010101" pitchFamily="65" charset="-122"/>
              </a:rPr>
              <a:t>轴方向的分量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和</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沿</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轴方向的分量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的粒子初速度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轴正方向,不计粒子的重力,当满</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足</a:t>
            </a:r>
            <a:r>
              <a:rPr lang="zh-CN" altLang="en-US" sz="2410" i="1" kern="0" dirty="0">
                <a:solidFill>
                  <a:srgbClr val="000000"/>
                </a:solidFill>
                <a:latin typeface="Times New Roman" panose="02020603050405020304" pitchFamily="65" charset="-122"/>
                <a:ea typeface="华文细黑" panose="02010600040101010101" pitchFamily="65" charset="-122"/>
              </a:rPr>
              <a:t>qvB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qE</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时,粒子在</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轴方向做匀速直线运动,同时在</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轴方向做初速度为0的匀加速直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线运动,则其合运动为类平抛运动(匀变速曲线运动)。</a:t>
            </a:r>
            <a:endParaRPr lang="zh-CN" altLang="en-US" dirty="0"/>
          </a:p>
        </p:txBody>
      </p:sp>
      <p:pic>
        <p:nvPicPr>
          <p:cNvPr id="6" name="图片 5" descr="textimage105.jpeg">
            <a:extLst>
              <a:ext uri="{FF2B5EF4-FFF2-40B4-BE49-F238E27FC236}">
                <a16:creationId xmlns:a16="http://schemas.microsoft.com/office/drawing/2014/main" id="{7F0B514C-BB54-3AB9-1842-180C1F1AB098}"/>
              </a:ext>
            </a:extLst>
          </p:cNvPr>
          <p:cNvPicPr>
            <a:picLocks noChangeAspect="1"/>
          </p:cNvPicPr>
          <p:nvPr/>
        </p:nvPicPr>
        <p:blipFill>
          <a:blip r:embed="rId4" cstate="print"/>
          <a:stretch>
            <a:fillRect/>
          </a:stretch>
        </p:blipFill>
        <p:spPr>
          <a:xfrm>
            <a:off x="8361805" y="3734480"/>
            <a:ext cx="2775822" cy="244096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251917"/>
            <a:ext cx="11831400" cy="3224472"/>
          </a:xfrm>
          <a:prstGeom prst="rect">
            <a:avLst/>
          </a:prstGeom>
          <a:noFill/>
        </p:spPr>
        <p:txBody>
          <a:bodyPr wrap="square" lIns="0" tIns="0" rIns="0" bIns="0" rtlCol="0">
            <a:spAutoFit/>
          </a:bodyPr>
          <a:lstStyle/>
          <a:p>
            <a:pPr marL="0" indent="0" eaLnBrk="0" latinLnBrk="1" hangingPunct="0">
              <a:lnSpc>
                <a:spcPct val="130000"/>
              </a:lnSpc>
              <a:buNone/>
            </a:pPr>
            <a:r>
              <a:rPr lang="zh-CN" altLang="en-US" sz="2410" b="1" kern="0" dirty="0">
                <a:solidFill>
                  <a:srgbClr val="000000"/>
                </a:solidFill>
                <a:latin typeface="Times New Roman" panose="02020603050405020304" pitchFamily="65" charset="-122"/>
                <a:ea typeface="华文细黑" panose="02010600040101010101" pitchFamily="65" charset="-122"/>
              </a:rPr>
              <a:t>5.等距螺旋线运动</a:t>
            </a:r>
            <a:endParaRPr lang="zh-CN" altLang="en-US" b="1" dirty="0"/>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如图1所示,一电荷量为+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的带电粒子(不计重力)静置于</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直角坐标系</a:t>
            </a:r>
            <a:r>
              <a:rPr lang="zh-CN" altLang="en-US" sz="2410" i="1" kern="0" dirty="0">
                <a:solidFill>
                  <a:srgbClr val="000000"/>
                </a:solidFill>
                <a:latin typeface="Times New Roman" panose="02020603050405020304" pitchFamily="65" charset="-122"/>
                <a:ea typeface="华文细黑" panose="02010600040101010101" pitchFamily="65" charset="-122"/>
              </a:rPr>
              <a:t>xOy</a:t>
            </a:r>
            <a:r>
              <a:rPr lang="zh-CN" altLang="en-US" sz="2410" kern="0" dirty="0">
                <a:solidFill>
                  <a:srgbClr val="000000"/>
                </a:solidFill>
                <a:latin typeface="Times New Roman" panose="02020603050405020304" pitchFamily="65" charset="-122"/>
                <a:ea typeface="华文细黑" panose="02010600040101010101" pitchFamily="65" charset="-122"/>
              </a:rPr>
              <a:t>坐标原点</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处,整个空间处于竖直向下、磁感应强度</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的匀强磁场中。现给粒子一在</a:t>
            </a:r>
            <a:r>
              <a:rPr lang="zh-CN" altLang="en-US" sz="2410" i="1" kern="0" dirty="0">
                <a:solidFill>
                  <a:srgbClr val="000000"/>
                </a:solidFill>
                <a:latin typeface="Times New Roman" panose="02020603050405020304" pitchFamily="65" charset="-122"/>
                <a:ea typeface="华文细黑" panose="02010600040101010101" pitchFamily="65" charset="-122"/>
              </a:rPr>
              <a:t>xOy</a:t>
            </a:r>
            <a:r>
              <a:rPr lang="zh-CN" altLang="en-US" sz="2410" kern="0" dirty="0">
                <a:solidFill>
                  <a:srgbClr val="000000"/>
                </a:solidFill>
                <a:latin typeface="Times New Roman" panose="02020603050405020304" pitchFamily="65" charset="-122"/>
                <a:ea typeface="华文细黑" panose="02010600040101010101" pitchFamily="65" charset="-122"/>
              </a:rPr>
              <a:t>平面与</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轴夹角为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斜向</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marR="0" lvl="0" indent="0" algn="l" defTabSz="914400" rtl="0" eaLnBrk="0" fontAlgn="auto" latinLnBrk="1" hangingPunct="0">
              <a:lnSpc>
                <a:spcPct val="130000"/>
              </a:lnSpc>
              <a:buClrTx/>
              <a:buSzTx/>
              <a:buFontTx/>
              <a:buNone/>
              <a:tabLst/>
              <a:defRPr/>
            </a:pPr>
            <a:r>
              <a:rPr lang="zh-CN" altLang="en-US" sz="2410" kern="0" dirty="0">
                <a:solidFill>
                  <a:srgbClr val="000000"/>
                </a:solidFill>
                <a:latin typeface="Times New Roman" panose="02020603050405020304" pitchFamily="65" charset="-122"/>
                <a:ea typeface="华文细黑" panose="02010600040101010101" pitchFamily="65" charset="-122"/>
              </a:rPr>
              <a:t>下的初速度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 速度与磁场方向不垂直</a:t>
            </a:r>
            <a:r>
              <a:rPr kumimoji="0" lang="en-US" altLang="zh-CN"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 将</a:t>
            </a:r>
            <a:r>
              <a:rPr kumimoji="0" lang="en-US" altLang="zh-CN" sz="24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v</a:t>
            </a:r>
            <a:r>
              <a:rPr kumimoji="0" lang="en-US" altLang="zh-CN" sz="1815" b="0" i="0" u="none" strike="noStrike" kern="0" cap="none" spc="0" normalizeH="0" baseline="-1500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0</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分别沿平行于磁场和垂直于磁场的方向分解</a:t>
            </a:r>
            <a:r>
              <a:rPr kumimoji="0" lang="en-US" altLang="zh-CN"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带电粒子在垂直于磁场方向上的分速度大小</a:t>
            </a:r>
            <a:r>
              <a:rPr kumimoji="0" lang="en-US" altLang="zh-CN" sz="2410" b="0" i="1" u="none" strike="noStrike" kern="0" cap="none" spc="0" normalizeH="0" baseline="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v</a:t>
            </a:r>
            <a:r>
              <a:rPr kumimoji="0" lang="en-US" altLang="zh-CN" sz="1815" b="0" i="1" u="none" strike="noStrike" kern="0" cap="none" spc="0" normalizeH="0" baseline="-1500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x</a:t>
            </a:r>
            <a:r>
              <a:rPr kumimoji="0" lang="en-US" altLang="zh-CN"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a:t>
            </a:r>
            <a:r>
              <a:rPr kumimoji="0" lang="en-US" altLang="zh-CN" sz="24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v</a:t>
            </a:r>
            <a:r>
              <a:rPr kumimoji="0" lang="en-US" altLang="zh-CN" sz="1815" b="0" i="0" u="none" strike="noStrike" kern="0" cap="none" spc="0" normalizeH="0" baseline="-1500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0</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 </a:t>
            </a:r>
            <a:r>
              <a:rPr kumimoji="0" lang="en-US" altLang="zh-CN" sz="2410" b="0" i="0" u="none" strike="noStrike" kern="0" cap="none" spc="0" normalizeH="0" baseline="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cos</a:t>
            </a:r>
            <a:r>
              <a:rPr kumimoji="0" lang="en-US" altLang="zh-CN" sz="2410" b="0" i="1" u="none" strike="noStrike" kern="0" cap="none" spc="0" normalizeH="0" baseline="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θ</a:t>
            </a:r>
            <a:r>
              <a:rPr kumimoji="0" lang="zh-CN" altLang="en-US"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所受洛伦兹力大小</a:t>
            </a:r>
            <a:r>
              <a:rPr kumimoji="0" lang="en-US" altLang="zh-CN" sz="24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F</a:t>
            </a:r>
            <a:r>
              <a:rPr kumimoji="0" lang="zh-CN" altLang="en-US" sz="1815" b="0" i="0" u="none" strike="noStrike" kern="0" cap="none" spc="0" normalizeH="0" baseline="-1500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洛</a:t>
            </a:r>
            <a:r>
              <a:rPr kumimoji="0" lang="en-US" altLang="zh-CN" sz="24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a:t>
            </a:r>
            <a:r>
              <a:rPr kumimoji="0" lang="en-US" altLang="zh-CN" sz="2410" b="0" i="1" u="none" strike="noStrike" kern="0" cap="none" spc="0" normalizeH="0" baseline="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qv</a:t>
            </a:r>
            <a:r>
              <a:rPr kumimoji="0" lang="en-US" altLang="zh-CN" sz="1815" b="0" i="1" u="none" strike="noStrike" kern="0" cap="none" spc="0" normalizeH="0" baseline="-1500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x</a:t>
            </a:r>
            <a:r>
              <a:rPr kumimoji="0" lang="en-US" altLang="zh-CN" sz="2410" b="0" i="1" u="none" strike="noStrike" kern="0" cap="none" spc="0" normalizeH="0" baseline="0" noProof="0" dirty="0" err="1">
                <a:ln>
                  <a:noFill/>
                </a:ln>
                <a:solidFill>
                  <a:srgbClr val="000000"/>
                </a:solidFill>
                <a:effectLst/>
                <a:uLnTx/>
                <a:uFillTx/>
                <a:latin typeface="Times New Roman" panose="02020603050405020304" pitchFamily="65" charset="-122"/>
                <a:ea typeface="华文细黑" panose="02010600040101010101" pitchFamily="65" charset="-122"/>
                <a:cs typeface="+mn-cs"/>
              </a:rPr>
              <a:t>B</a:t>
            </a:r>
            <a:endParaRPr kumimoji="0"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a:p>
            <a:pPr marL="0" indent="0" eaLnBrk="0" latinLnBrk="1" hangingPunct="0">
              <a:lnSpc>
                <a:spcPct val="130000"/>
              </a:lnSpc>
              <a:buNone/>
            </a:pPr>
            <a:endParaRPr lang="zh-CN" altLang="en-US" dirty="0"/>
          </a:p>
        </p:txBody>
      </p:sp>
      <p:pic>
        <p:nvPicPr>
          <p:cNvPr id="4" name="图片 3" descr="textimage106.jpeg"/>
          <p:cNvPicPr>
            <a:picLocks noChangeAspect="1"/>
          </p:cNvPicPr>
          <p:nvPr/>
        </p:nvPicPr>
        <p:blipFill>
          <a:blip r:embed="rId3" cstate="print"/>
          <a:stretch>
            <a:fillRect/>
          </a:stretch>
        </p:blipFill>
        <p:spPr>
          <a:xfrm>
            <a:off x="9325713" y="235102"/>
            <a:ext cx="2310637" cy="1915485"/>
          </a:xfrm>
          <a:prstGeom prst="rect">
            <a:avLst/>
          </a:prstGeom>
        </p:spPr>
      </p:pic>
      <p:sp>
        <p:nvSpPr>
          <p:cNvPr id="5" name="TextBox 2">
            <a:extLst>
              <a:ext uri="{FF2B5EF4-FFF2-40B4-BE49-F238E27FC236}">
                <a16:creationId xmlns:a16="http://schemas.microsoft.com/office/drawing/2014/main" id="{82FF4235-38E9-4645-A2CB-AAFCEA4ACE4F}"/>
              </a:ext>
            </a:extLst>
          </p:cNvPr>
          <p:cNvSpPr txBox="1"/>
          <p:nvPr/>
        </p:nvSpPr>
        <p:spPr>
          <a:xfrm>
            <a:off x="353119" y="3032005"/>
            <a:ext cx="11831400" cy="3344313"/>
          </a:xfrm>
          <a:prstGeom prst="rect">
            <a:avLst/>
          </a:prstGeom>
          <a:noFill/>
        </p:spPr>
        <p:txBody>
          <a:bodyPr wrap="square" lIns="0" tIns="0" rIns="0" bIns="0" rtlCol="0">
            <a:spAutoFit/>
          </a:bodyPr>
          <a:lstStyle/>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该力提供粒子在水平面内做匀速圆周运动的向心力,即</a:t>
            </a:r>
            <a:r>
              <a:rPr lang="zh-CN" altLang="en-US" sz="2410" i="1" kern="0" dirty="0">
                <a:solidFill>
                  <a:srgbClr val="000000"/>
                </a:solidFill>
                <a:latin typeface="Times New Roman" panose="02020603050405020304" pitchFamily="65" charset="-122"/>
                <a:ea typeface="华文细黑" panose="02010600040101010101" pitchFamily="65" charset="-122"/>
              </a:rPr>
              <a:t>qv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x</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3245" kern="0" spc="-772"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因此粒子在水平面内做半径 </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511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、周期</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136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的匀速圆周运动。</a:t>
            </a:r>
            <a:endParaRPr lang="zh-CN" altLang="en-US" dirty="0"/>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粒子在平行于磁场方向分速度大小为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 sin </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 在竖直方向上以速度</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buNone/>
            </a:pP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 sin</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 向下做匀速直线运动。</a:t>
            </a:r>
            <a:endParaRPr lang="zh-CN" altLang="en-US" dirty="0"/>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粒子的合运动为等距螺旋线运动,如图2所示,粒子在磁场中回转一圈</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所前进的距离即螺距,</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y</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85" kern="0" spc="721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dirty="0"/>
              <a:t> </a:t>
            </a:r>
          </a:p>
        </p:txBody>
      </p:sp>
      <p:graphicFrame>
        <p:nvGraphicFramePr>
          <p:cNvPr id="6" name="对象 5">
            <a:extLst>
              <a:ext uri="{FF2B5EF4-FFF2-40B4-BE49-F238E27FC236}">
                <a16:creationId xmlns:a16="http://schemas.microsoft.com/office/drawing/2014/main" id="{DC5D695C-9886-ED6E-7A9F-CA4FED123E83}"/>
              </a:ext>
            </a:extLst>
          </p:cNvPr>
          <p:cNvGraphicFramePr>
            <a:graphicFrameLocks noChangeAspect="1"/>
          </p:cNvGraphicFramePr>
          <p:nvPr>
            <p:extLst>
              <p:ext uri="{D42A27DB-BD31-4B8C-83A1-F6EECF244321}">
                <p14:modId xmlns:p14="http://schemas.microsoft.com/office/powerpoint/2010/main" val="2207574655"/>
              </p:ext>
            </p:extLst>
          </p:nvPr>
        </p:nvGraphicFramePr>
        <p:xfrm>
          <a:off x="8388296" y="3102821"/>
          <a:ext cx="314324" cy="695324"/>
        </p:xfrm>
        <a:graphic>
          <a:graphicData uri="http://schemas.openxmlformats.org/presentationml/2006/ole">
            <mc:AlternateContent xmlns:mc="http://schemas.openxmlformats.org/markup-compatibility/2006">
              <mc:Choice xmlns:v="urn:schemas-microsoft-com:vml" Requires="v">
                <p:oleObj name="Equation" r:id="rId4" imgW="8229600" imgH="18288000" progId="Equation.DSMT4">
                  <p:embed/>
                </p:oleObj>
              </mc:Choice>
              <mc:Fallback>
                <p:oleObj name="Equation" r:id="rId4" imgW="8229600" imgH="18288000" progId="Equation.DSMT4">
                  <p:embed/>
                  <p:pic>
                    <p:nvPicPr>
                      <p:cNvPr id="5" name="对象 4"/>
                      <p:cNvPicPr>
                        <a:picLocks noChangeAspect="1"/>
                      </p:cNvPicPr>
                      <p:nvPr/>
                    </p:nvPicPr>
                    <p:blipFill>
                      <a:blip r:embed="rId5"/>
                      <a:stretch>
                        <a:fillRect/>
                      </a:stretch>
                    </p:blipFill>
                    <p:spPr>
                      <a:xfrm>
                        <a:off x="8388296" y="3102821"/>
                        <a:ext cx="314324" cy="695324"/>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7BA303F2-04F6-300C-1103-3BC91A128E41}"/>
              </a:ext>
            </a:extLst>
          </p:cNvPr>
          <p:cNvGraphicFramePr>
            <a:graphicFrameLocks noChangeAspect="1"/>
          </p:cNvGraphicFramePr>
          <p:nvPr>
            <p:extLst>
              <p:ext uri="{D42A27DB-BD31-4B8C-83A1-F6EECF244321}">
                <p14:modId xmlns:p14="http://schemas.microsoft.com/office/powerpoint/2010/main" val="993867495"/>
              </p:ext>
            </p:extLst>
          </p:nvPr>
        </p:nvGraphicFramePr>
        <p:xfrm>
          <a:off x="4457881" y="3708301"/>
          <a:ext cx="1066800" cy="714375"/>
        </p:xfrm>
        <a:graphic>
          <a:graphicData uri="http://schemas.openxmlformats.org/presentationml/2006/ole">
            <mc:AlternateContent xmlns:mc="http://schemas.openxmlformats.org/markup-compatibility/2006">
              <mc:Choice xmlns:v="urn:schemas-microsoft-com:vml" Requires="v">
                <p:oleObj name="Equation" r:id="rId6" imgW="28346400" imgH="18897600" progId="Equation.DSMT4">
                  <p:embed/>
                </p:oleObj>
              </mc:Choice>
              <mc:Fallback>
                <p:oleObj name="Equation" r:id="rId6" imgW="28346400" imgH="18897600" progId="Equation.DSMT4">
                  <p:embed/>
                  <p:pic>
                    <p:nvPicPr>
                      <p:cNvPr id="6" name="对象 5"/>
                      <p:cNvPicPr>
                        <a:picLocks noChangeAspect="1"/>
                      </p:cNvPicPr>
                      <p:nvPr/>
                    </p:nvPicPr>
                    <p:blipFill>
                      <a:blip r:embed="rId7"/>
                      <a:stretch>
                        <a:fillRect/>
                      </a:stretch>
                    </p:blipFill>
                    <p:spPr>
                      <a:xfrm>
                        <a:off x="4457881" y="3708301"/>
                        <a:ext cx="1066800" cy="714375"/>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57251A73-3501-41BA-BECE-0514097A2ED7}"/>
              </a:ext>
            </a:extLst>
          </p:cNvPr>
          <p:cNvGraphicFramePr>
            <a:graphicFrameLocks noChangeAspect="1"/>
          </p:cNvGraphicFramePr>
          <p:nvPr>
            <p:extLst>
              <p:ext uri="{D42A27DB-BD31-4B8C-83A1-F6EECF244321}">
                <p14:modId xmlns:p14="http://schemas.microsoft.com/office/powerpoint/2010/main" val="3315436970"/>
              </p:ext>
            </p:extLst>
          </p:nvPr>
        </p:nvGraphicFramePr>
        <p:xfrm>
          <a:off x="6783480" y="3708301"/>
          <a:ext cx="590550" cy="714375"/>
        </p:xfrm>
        <a:graphic>
          <a:graphicData uri="http://schemas.openxmlformats.org/presentationml/2006/ole">
            <mc:AlternateContent xmlns:mc="http://schemas.openxmlformats.org/markup-compatibility/2006">
              <mc:Choice xmlns:v="urn:schemas-microsoft-com:vml" Requires="v">
                <p:oleObj name="Equation" r:id="rId8" imgW="15544800" imgH="18897600" progId="Equation.DSMT4">
                  <p:embed/>
                </p:oleObj>
              </mc:Choice>
              <mc:Fallback>
                <p:oleObj name="Equation" r:id="rId8" imgW="15544800" imgH="18897600" progId="Equation.DSMT4">
                  <p:embed/>
                  <p:pic>
                    <p:nvPicPr>
                      <p:cNvPr id="7" name="对象 6"/>
                      <p:cNvPicPr>
                        <a:picLocks noChangeAspect="1"/>
                      </p:cNvPicPr>
                      <p:nvPr/>
                    </p:nvPicPr>
                    <p:blipFill>
                      <a:blip r:embed="rId9"/>
                      <a:stretch>
                        <a:fillRect/>
                      </a:stretch>
                    </p:blipFill>
                    <p:spPr>
                      <a:xfrm>
                        <a:off x="6783480" y="3708301"/>
                        <a:ext cx="590550" cy="714375"/>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B80C2815-A3F3-00EE-9C3F-AC67AA68E7C5}"/>
              </a:ext>
            </a:extLst>
          </p:cNvPr>
          <p:cNvGraphicFramePr>
            <a:graphicFrameLocks noChangeAspect="1"/>
          </p:cNvGraphicFramePr>
          <p:nvPr>
            <p:extLst>
              <p:ext uri="{D42A27DB-BD31-4B8C-83A1-F6EECF244321}">
                <p14:modId xmlns:p14="http://schemas.microsoft.com/office/powerpoint/2010/main" val="1166697217"/>
              </p:ext>
            </p:extLst>
          </p:nvPr>
        </p:nvGraphicFramePr>
        <p:xfrm>
          <a:off x="4067870" y="5858175"/>
          <a:ext cx="1333500" cy="714375"/>
        </p:xfrm>
        <a:graphic>
          <a:graphicData uri="http://schemas.openxmlformats.org/presentationml/2006/ole">
            <mc:AlternateContent xmlns:mc="http://schemas.openxmlformats.org/markup-compatibility/2006">
              <mc:Choice xmlns:v="urn:schemas-microsoft-com:vml" Requires="v">
                <p:oleObj name="Equation" r:id="rId10" imgW="35356800" imgH="18897600" progId="Equation.DSMT4">
                  <p:embed/>
                </p:oleObj>
              </mc:Choice>
              <mc:Fallback>
                <p:oleObj name="Equation" r:id="rId10" imgW="35356800" imgH="18897600" progId="Equation.DSMT4">
                  <p:embed/>
                  <p:pic>
                    <p:nvPicPr>
                      <p:cNvPr id="8" name="对象 7"/>
                      <p:cNvPicPr>
                        <a:picLocks noChangeAspect="1"/>
                      </p:cNvPicPr>
                      <p:nvPr/>
                    </p:nvPicPr>
                    <p:blipFill>
                      <a:blip r:embed="rId11"/>
                      <a:stretch>
                        <a:fillRect/>
                      </a:stretch>
                    </p:blipFill>
                    <p:spPr>
                      <a:xfrm>
                        <a:off x="4067870" y="5858175"/>
                        <a:ext cx="1333500" cy="714375"/>
                      </a:xfrm>
                      <a:prstGeom prst="rect">
                        <a:avLst/>
                      </a:prstGeom>
                      <a:noFill/>
                      <a:ln w="9525">
                        <a:noFill/>
                      </a:ln>
                    </p:spPr>
                  </p:pic>
                </p:oleObj>
              </mc:Fallback>
            </mc:AlternateContent>
          </a:graphicData>
        </a:graphic>
      </p:graphicFrame>
      <p:grpSp>
        <p:nvGrpSpPr>
          <p:cNvPr id="10" name="组合 9">
            <a:extLst>
              <a:ext uri="{FF2B5EF4-FFF2-40B4-BE49-F238E27FC236}">
                <a16:creationId xmlns:a16="http://schemas.microsoft.com/office/drawing/2014/main" id="{2AF1FB50-37AC-BCEC-BC70-16D8B12B5622}"/>
              </a:ext>
            </a:extLst>
          </p:cNvPr>
          <p:cNvGrpSpPr/>
          <p:nvPr/>
        </p:nvGrpSpPr>
        <p:grpSpPr>
          <a:xfrm>
            <a:off x="9613036" y="3480127"/>
            <a:ext cx="2410432" cy="2863052"/>
            <a:chOff x="5075982" y="3852317"/>
            <a:chExt cx="1915909" cy="2308031"/>
          </a:xfrm>
        </p:grpSpPr>
        <p:pic>
          <p:nvPicPr>
            <p:cNvPr id="11" name="图片 3" descr="textimage107.jpeg">
              <a:extLst>
                <a:ext uri="{FF2B5EF4-FFF2-40B4-BE49-F238E27FC236}">
                  <a16:creationId xmlns:a16="http://schemas.microsoft.com/office/drawing/2014/main" id="{1D3A30A2-7B4F-A43E-FC5D-FBCE1F00E0AD}"/>
                </a:ext>
              </a:extLst>
            </p:cNvPr>
            <p:cNvPicPr>
              <a:picLocks noChangeAspect="1"/>
            </p:cNvPicPr>
            <p:nvPr/>
          </p:nvPicPr>
          <p:blipFill>
            <a:blip r:embed="rId12" cstate="print"/>
            <a:stretch>
              <a:fillRect/>
            </a:stretch>
          </p:blipFill>
          <p:spPr>
            <a:xfrm>
              <a:off x="5292006" y="3852317"/>
              <a:ext cx="1447800" cy="1790700"/>
            </a:xfrm>
            <a:prstGeom prst="rect">
              <a:avLst/>
            </a:prstGeom>
          </p:spPr>
        </p:pic>
        <p:sp>
          <p:nvSpPr>
            <p:cNvPr id="12" name="矩形 11">
              <a:extLst>
                <a:ext uri="{FF2B5EF4-FFF2-40B4-BE49-F238E27FC236}">
                  <a16:creationId xmlns:a16="http://schemas.microsoft.com/office/drawing/2014/main" id="{1C37E084-92E3-3388-5DEC-5E316AA05427}"/>
                </a:ext>
              </a:extLst>
            </p:cNvPr>
            <p:cNvSpPr/>
            <p:nvPr/>
          </p:nvSpPr>
          <p:spPr>
            <a:xfrm>
              <a:off x="5075982" y="5652517"/>
              <a:ext cx="1915909" cy="507831"/>
            </a:xfrm>
            <a:prstGeom prst="rect">
              <a:avLst/>
            </a:prstGeom>
          </p:spPr>
          <p:txBody>
            <a:bodyPr wrap="none">
              <a:spAutoFit/>
            </a:bodyPr>
            <a:lstStyle/>
            <a:p>
              <a:pPr eaLnBrk="0" latinLnBrk="1" hangingPunct="0">
                <a:lnSpc>
                  <a:spcPct val="150000"/>
                </a:lnSpc>
                <a:spcBef>
                  <a:spcPts val="145"/>
                </a:spcBef>
              </a:pPr>
              <a:r>
                <a:rPr lang="zh-CN" altLang="en-US" kern="0" dirty="0">
                  <a:solidFill>
                    <a:srgbClr val="000000"/>
                  </a:solidFill>
                  <a:latin typeface="Times New Roman" panose="02020603050405020304" pitchFamily="65" charset="-122"/>
                  <a:ea typeface="华文细黑" panose="02010600040101010101" pitchFamily="65" charset="-122"/>
                </a:rPr>
                <a:t>图2　等距螺旋线</a:t>
              </a:r>
              <a:endParaRPr lang="zh-CN" altLang="en-US" dirty="0"/>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方法     </a:t>
            </a:r>
            <a:r>
              <a:rPr lang="zh-CN" altLang="en-US" sz="2410" kern="0" dirty="0">
                <a:solidFill>
                  <a:srgbClr val="FF0000"/>
                </a:solidFill>
                <a:latin typeface="Times New Roman" panose="02020603050405020304" pitchFamily="65" charset="-122"/>
                <a:ea typeface="华文细黑" panose="02010600040101010101" pitchFamily="65" charset="-122"/>
              </a:rPr>
              <a:t>应用配速法的几种常见情况</a:t>
            </a:r>
            <a:endParaRPr lang="zh-CN" altLang="en-US" dirty="0">
              <a:solidFill>
                <a:srgbClr val="FF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596052863"/>
              </p:ext>
            </p:extLst>
          </p:nvPr>
        </p:nvGraphicFramePr>
        <p:xfrm>
          <a:off x="468000" y="971997"/>
          <a:ext cx="11268000" cy="3528392"/>
        </p:xfrm>
        <a:graphic>
          <a:graphicData uri="http://schemas.openxmlformats.org/drawingml/2006/table">
            <a:tbl>
              <a:tblPr/>
              <a:tblGrid>
                <a:gridCol w="3743886">
                  <a:extLst>
                    <a:ext uri="{9D8B030D-6E8A-4147-A177-3AD203B41FA5}">
                      <a16:colId xmlns:a16="http://schemas.microsoft.com/office/drawing/2014/main" val="20000"/>
                    </a:ext>
                  </a:extLst>
                </a:gridCol>
                <a:gridCol w="7524114">
                  <a:extLst>
                    <a:ext uri="{9D8B030D-6E8A-4147-A177-3AD203B41FA5}">
                      <a16:colId xmlns:a16="http://schemas.microsoft.com/office/drawing/2014/main" val="20001"/>
                    </a:ext>
                  </a:extLst>
                </a:gridCol>
              </a:tblGrid>
              <a:tr h="552565">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常见情况</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处理方法</a:t>
                      </a:r>
                    </a:p>
                  </a:txBody>
                  <a:tcPr marL="45720" marR="45720"/>
                </a:tc>
                <a:extLst>
                  <a:ext uri="{0D108BD9-81ED-4DB2-BD59-A6C34878D82A}">
                    <a16:rowId xmlns:a16="http://schemas.microsoft.com/office/drawing/2014/main" val="10000"/>
                  </a:ext>
                </a:extLst>
              </a:tr>
              <a:tr h="2975827">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初速度为0,有重力</a:t>
                      </a:r>
                    </a:p>
                    <a:p>
                      <a:pPr algn="ctr" eaLnBrk="0" latinLnBrk="1" hangingPunct="0">
                        <a:lnSpc>
                          <a:spcPct val="150000"/>
                        </a:lnSpc>
                        <a:spcBef>
                          <a:spcPts val="0"/>
                        </a:spcBef>
                      </a:pPr>
                      <a:r>
                        <a:rPr lang="zh-CN" altLang="en-US" sz="6495" kern="0" spc="13602"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把初速度0分解为</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大小相等,且满足</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qv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B</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mg</a:t>
                      </a:r>
                      <a:r>
                        <a:rPr lang="zh-CN" altLang="en-US" sz="2010" kern="0" dirty="0">
                          <a:solidFill>
                            <a:srgbClr val="000000"/>
                          </a:solidFill>
                          <a:latin typeface="Times New Roman" panose="02020603050405020304" pitchFamily="65" charset="-122"/>
                          <a:ea typeface="华文细黑" panose="02010600040101010101" pitchFamily="65" charset="-122"/>
                        </a:rPr>
                        <a:t>,则粒子的运动可看作以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做匀速直线运动和以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做匀速圆周运动的合运动</a:t>
                      </a:r>
                    </a:p>
                    <a:p>
                      <a:pPr eaLnBrk="0" latinLnBrk="1" hangingPunct="0">
                        <a:lnSpc>
                          <a:spcPct val="150000"/>
                        </a:lnSpc>
                        <a:spcBef>
                          <a:spcPts val="0"/>
                        </a:spcBef>
                      </a:pPr>
                      <a:r>
                        <a:rPr lang="zh-CN" altLang="en-US" sz="6760" kern="0" spc="29315"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bl>
          </a:graphicData>
        </a:graphic>
      </p:graphicFrame>
      <p:pic>
        <p:nvPicPr>
          <p:cNvPr id="4" name="图片 3" descr="textimage118.jpeg"/>
          <p:cNvPicPr>
            <a:picLocks noChangeAspect="1"/>
          </p:cNvPicPr>
          <p:nvPr/>
        </p:nvPicPr>
        <p:blipFill>
          <a:blip r:embed="rId3" cstate="print"/>
          <a:stretch>
            <a:fillRect/>
          </a:stretch>
        </p:blipFill>
        <p:spPr>
          <a:xfrm>
            <a:off x="1115542" y="2207999"/>
            <a:ext cx="2462292" cy="1828344"/>
          </a:xfrm>
          <a:prstGeom prst="rect">
            <a:avLst/>
          </a:prstGeom>
        </p:spPr>
      </p:pic>
      <p:pic>
        <p:nvPicPr>
          <p:cNvPr id="5" name="图片 4" descr="textimage119.jpeg"/>
          <p:cNvPicPr>
            <a:picLocks noChangeAspect="1"/>
          </p:cNvPicPr>
          <p:nvPr/>
        </p:nvPicPr>
        <p:blipFill>
          <a:blip r:embed="rId4" cstate="print"/>
          <a:stretch>
            <a:fillRect/>
          </a:stretch>
        </p:blipFill>
        <p:spPr>
          <a:xfrm>
            <a:off x="5832067" y="2628181"/>
            <a:ext cx="4248472" cy="1828344"/>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CD45-7311-58F4-F87C-E39087952C0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6169BEB-CCEE-05E5-7C92-CEFD80A22B3B}"/>
              </a:ext>
            </a:extLst>
          </p:cNvPr>
          <p:cNvSpPr txBox="1"/>
          <p:nvPr/>
        </p:nvSpPr>
        <p:spPr>
          <a:xfrm>
            <a:off x="468000" y="323925"/>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dirty="0">
                <a:solidFill>
                  <a:srgbClr val="DE0000"/>
                </a:solidFill>
                <a:latin typeface="微软雅黑" panose="020B0503020204020204" pitchFamily="34" charset="-122"/>
                <a:ea typeface="微软雅黑" panose="020B0503020204020204" pitchFamily="34" charset="-122"/>
              </a:rPr>
              <a:t>关键</a:t>
            </a:r>
            <a:r>
              <a:rPr lang="en-US" altLang="zh-CN" sz="2400" b="1" dirty="0">
                <a:solidFill>
                  <a:srgbClr val="DE0000"/>
                </a:solidFill>
                <a:latin typeface="微软雅黑" panose="020B0503020204020204" pitchFamily="34" charset="-122"/>
                <a:ea typeface="微软雅黑" panose="020B0503020204020204" pitchFamily="34" charset="-122"/>
              </a:rPr>
              <a:t>·</a:t>
            </a:r>
            <a:r>
              <a:rPr lang="zh-CN" altLang="en-US" sz="2400" b="1" dirty="0">
                <a:solidFill>
                  <a:srgbClr val="DE0000"/>
                </a:solidFill>
                <a:latin typeface="微软雅黑" panose="020B0503020204020204" pitchFamily="34" charset="-122"/>
                <a:ea typeface="微软雅黑" panose="020B0503020204020204" pitchFamily="34" charset="-122"/>
              </a:rPr>
              <a:t>方法     </a:t>
            </a:r>
            <a:r>
              <a:rPr lang="zh-CN" altLang="en-US" sz="2410" kern="0" dirty="0">
                <a:solidFill>
                  <a:srgbClr val="FF0000"/>
                </a:solidFill>
                <a:latin typeface="Times New Roman" panose="02020603050405020304" pitchFamily="65" charset="-122"/>
                <a:ea typeface="华文细黑" panose="02010600040101010101" pitchFamily="65" charset="-122"/>
              </a:rPr>
              <a:t>应用配速法的几种常见情况</a:t>
            </a:r>
            <a:endParaRPr lang="zh-CN" altLang="en-US" dirty="0">
              <a:solidFill>
                <a:srgbClr val="FF0000"/>
              </a:solidFill>
            </a:endParaRPr>
          </a:p>
        </p:txBody>
      </p:sp>
      <p:graphicFrame>
        <p:nvGraphicFramePr>
          <p:cNvPr id="3" name="表格 2">
            <a:extLst>
              <a:ext uri="{FF2B5EF4-FFF2-40B4-BE49-F238E27FC236}">
                <a16:creationId xmlns:a16="http://schemas.microsoft.com/office/drawing/2014/main" id="{7C3842FB-19C9-1B82-6B79-D226E3137A2E}"/>
              </a:ext>
            </a:extLst>
          </p:cNvPr>
          <p:cNvGraphicFramePr>
            <a:graphicFrameLocks noGrp="1"/>
          </p:cNvGraphicFramePr>
          <p:nvPr>
            <p:extLst>
              <p:ext uri="{D42A27DB-BD31-4B8C-83A1-F6EECF244321}">
                <p14:modId xmlns:p14="http://schemas.microsoft.com/office/powerpoint/2010/main" val="188946354"/>
              </p:ext>
            </p:extLst>
          </p:nvPr>
        </p:nvGraphicFramePr>
        <p:xfrm>
          <a:off x="468000" y="894715"/>
          <a:ext cx="11268000" cy="5347360"/>
        </p:xfrm>
        <a:graphic>
          <a:graphicData uri="http://schemas.openxmlformats.org/drawingml/2006/table">
            <a:tbl>
              <a:tblPr/>
              <a:tblGrid>
                <a:gridCol w="3743886">
                  <a:extLst>
                    <a:ext uri="{9D8B030D-6E8A-4147-A177-3AD203B41FA5}">
                      <a16:colId xmlns:a16="http://schemas.microsoft.com/office/drawing/2014/main" val="20000"/>
                    </a:ext>
                  </a:extLst>
                </a:gridCol>
                <a:gridCol w="7524114">
                  <a:extLst>
                    <a:ext uri="{9D8B030D-6E8A-4147-A177-3AD203B41FA5}">
                      <a16:colId xmlns:a16="http://schemas.microsoft.com/office/drawing/2014/main" val="20001"/>
                    </a:ext>
                  </a:extLst>
                </a:gridCol>
              </a:tblGrid>
              <a:tr h="552565">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常见情况</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处理方法</a:t>
                      </a:r>
                    </a:p>
                  </a:txBody>
                  <a:tcPr marL="45720" marR="45720"/>
                </a:tc>
                <a:extLst>
                  <a:ext uri="{0D108BD9-81ED-4DB2-BD59-A6C34878D82A}">
                    <a16:rowId xmlns:a16="http://schemas.microsoft.com/office/drawing/2014/main" val="10000"/>
                  </a:ext>
                </a:extLst>
              </a:tr>
              <a:tr h="2255747">
                <a:tc>
                  <a:txBody>
                    <a:bodyPr/>
                    <a:lstStyle/>
                    <a:p>
                      <a:pPr algn="ct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初速度为0,不计重力</a:t>
                      </a:r>
                    </a:p>
                    <a:p>
                      <a:pPr eaLnBrk="0" latinLnBrk="1" hangingPunct="0">
                        <a:lnSpc>
                          <a:spcPct val="130000"/>
                        </a:lnSpc>
                        <a:spcBef>
                          <a:spcPts val="0"/>
                        </a:spcBef>
                      </a:pPr>
                      <a:r>
                        <a:rPr lang="zh-CN" altLang="en-US" sz="6725" kern="0" spc="11048"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把初速度0分解为</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大小相等,且满足</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qv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B</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en-US" altLang="zh-CN" sz="2010" i="1" kern="0" dirty="0" err="1">
                          <a:solidFill>
                            <a:srgbClr val="000000"/>
                          </a:solidFill>
                          <a:latin typeface="Times New Roman" panose="02020603050405020304" pitchFamily="65" charset="-122"/>
                          <a:ea typeface="华文细黑" panose="02010600040101010101" pitchFamily="65" charset="-122"/>
                          <a:cs typeface="+mn-cs"/>
                        </a:rPr>
                        <a:t>qE</a:t>
                      </a:r>
                      <a:r>
                        <a:rPr lang="zh-CN" altLang="en-US" sz="2010" kern="0" dirty="0">
                          <a:solidFill>
                            <a:srgbClr val="000000"/>
                          </a:solidFill>
                          <a:latin typeface="Times New Roman" panose="02020603050405020304" pitchFamily="65" charset="-122"/>
                          <a:ea typeface="华文细黑" panose="02010600040101010101" pitchFamily="65" charset="-122"/>
                        </a:rPr>
                        <a:t>,则粒子的运动可看作以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做匀速直线运动和以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做匀速圆周运动的合运动</a:t>
                      </a:r>
                    </a:p>
                    <a:p>
                      <a:pPr eaLnBrk="0" latinLnBrk="1" hangingPunct="0">
                        <a:lnSpc>
                          <a:spcPct val="130000"/>
                        </a:lnSpc>
                        <a:spcBef>
                          <a:spcPts val="0"/>
                        </a:spcBef>
                      </a:pPr>
                      <a:r>
                        <a:rPr lang="zh-CN" altLang="en-US" sz="6760" kern="0" spc="29315"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1653268">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初速度为0,有重力</a:t>
                      </a:r>
                    </a:p>
                    <a:p>
                      <a:pPr eaLnBrk="0" latinLnBrk="1" hangingPunct="0">
                        <a:lnSpc>
                          <a:spcPct val="150000"/>
                        </a:lnSpc>
                        <a:spcBef>
                          <a:spcPts val="0"/>
                        </a:spcBef>
                      </a:pPr>
                      <a:r>
                        <a:rPr lang="zh-CN" altLang="en-US" sz="5580" kern="0" spc="19246"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把初速度0分解为</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和</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大小相等,且满足</a:t>
                      </a:r>
                      <a:r>
                        <a:rPr lang="zh-CN" altLang="en-US" sz="2010" i="1" kern="0" dirty="0">
                          <a:solidFill>
                            <a:srgbClr val="000000"/>
                          </a:solidFill>
                          <a:latin typeface="Times New Roman" panose="02020603050405020304" pitchFamily="65" charset="-122"/>
                          <a:ea typeface="华文细黑" panose="02010600040101010101" pitchFamily="65" charset="-122"/>
                        </a:rPr>
                        <a:t>qv</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1" kern="0" dirty="0">
                          <a:solidFill>
                            <a:srgbClr val="000000"/>
                          </a:solidFill>
                          <a:latin typeface="Times New Roman" panose="02020603050405020304" pitchFamily="65" charset="-122"/>
                          <a:ea typeface="华文细黑" panose="02010600040101010101" pitchFamily="65" charset="-122"/>
                        </a:rPr>
                        <a:t>B</a:t>
                      </a:r>
                      <a:r>
                        <a:rPr lang="zh-CN" altLang="en-US" sz="2010" kern="0" dirty="0">
                          <a:solidFill>
                            <a:srgbClr val="000000"/>
                          </a:solidFill>
                          <a:latin typeface="Times New Roman" panose="02020603050405020304" pitchFamily="65" charset="-122"/>
                          <a:ea typeface="华文细黑" panose="02010600040101010101" pitchFamily="65" charset="-122"/>
                        </a:rPr>
                        <a:t>与重力及静电力的合力平衡,则粒子的运动可看作以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en-US" altLang="zh-CN"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做匀速直线运动和以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en-US" altLang="zh-CN"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做匀速圆周运动的合运动</a:t>
                      </a:r>
                      <a:r>
                        <a:rPr lang="en-US" altLang="zh-CN" sz="2010" kern="0" dirty="0">
                          <a:solidFill>
                            <a:srgbClr val="000000"/>
                          </a:solidFill>
                          <a:latin typeface="Times New Roman" panose="02020603050405020304" pitchFamily="65" charset="-122"/>
                          <a:ea typeface="华文细黑" panose="02010600040101010101" pitchFamily="65" charset="-122"/>
                        </a:rPr>
                        <a:t>.</a:t>
                      </a:r>
                    </a:p>
                    <a:p>
                      <a:pPr eaLnBrk="0" latinLnBrk="1" hangingPunct="0">
                        <a:lnSpc>
                          <a:spcPct val="130000"/>
                        </a:lnSpc>
                        <a:spcBef>
                          <a:spcPts val="0"/>
                        </a:spcBef>
                      </a:pPr>
                      <a:r>
                        <a:rPr lang="zh-CN" altLang="en-US" sz="7025" kern="0" spc="34747"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663294131"/>
                  </a:ext>
                </a:extLst>
              </a:tr>
            </a:tbl>
          </a:graphicData>
        </a:graphic>
      </p:graphicFrame>
      <p:pic>
        <p:nvPicPr>
          <p:cNvPr id="6" name="图片 3" descr="textimage120.jpeg">
            <a:extLst>
              <a:ext uri="{FF2B5EF4-FFF2-40B4-BE49-F238E27FC236}">
                <a16:creationId xmlns:a16="http://schemas.microsoft.com/office/drawing/2014/main" id="{F985D757-262B-C59C-51DA-A471572C019D}"/>
              </a:ext>
            </a:extLst>
          </p:cNvPr>
          <p:cNvPicPr>
            <a:picLocks noChangeAspect="1"/>
          </p:cNvPicPr>
          <p:nvPr/>
        </p:nvPicPr>
        <p:blipFill>
          <a:blip r:embed="rId3" cstate="print"/>
          <a:stretch>
            <a:fillRect/>
          </a:stretch>
        </p:blipFill>
        <p:spPr>
          <a:xfrm>
            <a:off x="1316079" y="1924923"/>
            <a:ext cx="1886062" cy="1639362"/>
          </a:xfrm>
          <a:prstGeom prst="rect">
            <a:avLst/>
          </a:prstGeom>
        </p:spPr>
      </p:pic>
      <p:pic>
        <p:nvPicPr>
          <p:cNvPr id="7" name="图片 4" descr="textimage121.jpeg">
            <a:extLst>
              <a:ext uri="{FF2B5EF4-FFF2-40B4-BE49-F238E27FC236}">
                <a16:creationId xmlns:a16="http://schemas.microsoft.com/office/drawing/2014/main" id="{0BC18154-7A5E-4F08-97E0-06E083A77AE4}"/>
              </a:ext>
            </a:extLst>
          </p:cNvPr>
          <p:cNvPicPr>
            <a:picLocks noChangeAspect="1"/>
          </p:cNvPicPr>
          <p:nvPr/>
        </p:nvPicPr>
        <p:blipFill>
          <a:blip r:embed="rId4" cstate="print"/>
          <a:stretch>
            <a:fillRect/>
          </a:stretch>
        </p:blipFill>
        <p:spPr>
          <a:xfrm>
            <a:off x="6068196" y="2340149"/>
            <a:ext cx="3097979" cy="1326785"/>
          </a:xfrm>
          <a:prstGeom prst="rect">
            <a:avLst/>
          </a:prstGeom>
        </p:spPr>
      </p:pic>
      <p:pic>
        <p:nvPicPr>
          <p:cNvPr id="8" name="图片 3" descr="textimage122.jpeg">
            <a:extLst>
              <a:ext uri="{FF2B5EF4-FFF2-40B4-BE49-F238E27FC236}">
                <a16:creationId xmlns:a16="http://schemas.microsoft.com/office/drawing/2014/main" id="{2D5210B3-082F-5998-9173-B94B860D2176}"/>
              </a:ext>
            </a:extLst>
          </p:cNvPr>
          <p:cNvPicPr>
            <a:picLocks noChangeAspect="1"/>
          </p:cNvPicPr>
          <p:nvPr/>
        </p:nvPicPr>
        <p:blipFill>
          <a:blip r:embed="rId5" cstate="print"/>
          <a:stretch>
            <a:fillRect/>
          </a:stretch>
        </p:blipFill>
        <p:spPr>
          <a:xfrm>
            <a:off x="1402464" y="4428381"/>
            <a:ext cx="1833435" cy="1224136"/>
          </a:xfrm>
          <a:prstGeom prst="rect">
            <a:avLst/>
          </a:prstGeom>
        </p:spPr>
      </p:pic>
      <p:pic>
        <p:nvPicPr>
          <p:cNvPr id="9" name="图片 4" descr="textimage123.jpeg">
            <a:extLst>
              <a:ext uri="{FF2B5EF4-FFF2-40B4-BE49-F238E27FC236}">
                <a16:creationId xmlns:a16="http://schemas.microsoft.com/office/drawing/2014/main" id="{03C46AD0-3815-368A-E581-1761B6C27B5D}"/>
              </a:ext>
            </a:extLst>
          </p:cNvPr>
          <p:cNvPicPr>
            <a:picLocks noChangeAspect="1"/>
          </p:cNvPicPr>
          <p:nvPr/>
        </p:nvPicPr>
        <p:blipFill>
          <a:blip r:embed="rId6" cstate="print"/>
          <a:stretch>
            <a:fillRect/>
          </a:stretch>
        </p:blipFill>
        <p:spPr>
          <a:xfrm>
            <a:off x="6660158" y="4572397"/>
            <a:ext cx="3097979" cy="1540647"/>
          </a:xfrm>
          <a:prstGeom prst="rect">
            <a:avLst/>
          </a:prstGeom>
        </p:spPr>
      </p:pic>
    </p:spTree>
    <p:extLst>
      <p:ext uri="{BB962C8B-B14F-4D97-AF65-F5344CB8AC3E}">
        <p14:creationId xmlns:p14="http://schemas.microsoft.com/office/powerpoint/2010/main" val="1102389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879489"/>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如图所示,存在一叠加场,包含方向垂直纸面向里的匀强磁场(磁感应强度大小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)和方向竖直向下的匀强电场(电场强度大小为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),有一质量为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粒子(不计重力)由</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点无初速度释放,求粒子运动轨迹的最低点与</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点的高度差以及粒</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子运动到最低点时的速度大小。</a:t>
            </a:r>
            <a:r>
              <a:rPr lang="zh-CN" altLang="en-US" dirty="0"/>
              <a:t> </a:t>
            </a:r>
          </a:p>
        </p:txBody>
      </p:sp>
      <p:pic>
        <p:nvPicPr>
          <p:cNvPr id="3" name="图片 3" descr="textimage115.jpeg"/>
          <p:cNvPicPr>
            <a:picLocks noChangeAspect="1"/>
          </p:cNvPicPr>
          <p:nvPr/>
        </p:nvPicPr>
        <p:blipFill>
          <a:blip r:embed="rId3" cstate="print"/>
          <a:stretch>
            <a:fillRect/>
          </a:stretch>
        </p:blipFill>
        <p:spPr>
          <a:xfrm>
            <a:off x="8489934" y="1858699"/>
            <a:ext cx="1997419" cy="1574888"/>
          </a:xfrm>
          <a:prstGeom prst="rect">
            <a:avLst/>
          </a:prstGeom>
        </p:spPr>
      </p:pic>
      <p:sp>
        <p:nvSpPr>
          <p:cNvPr id="4" name="TextBox 2"/>
          <p:cNvSpPr txBox="1"/>
          <p:nvPr/>
        </p:nvSpPr>
        <p:spPr>
          <a:xfrm>
            <a:off x="4769940" y="1970503"/>
            <a:ext cx="3815894"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a:t>
            </a:r>
            <a:r>
              <a:rPr lang="zh-CN" altLang="en-US" sz="3285" kern="0" spc="14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zh-CN" altLang="en-US" sz="3020" kern="0" spc="27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60023159"/>
              </p:ext>
            </p:extLst>
          </p:nvPr>
        </p:nvGraphicFramePr>
        <p:xfrm>
          <a:off x="5687940" y="2078364"/>
          <a:ext cx="600075" cy="714375"/>
        </p:xfrm>
        <a:graphic>
          <a:graphicData uri="http://schemas.openxmlformats.org/presentationml/2006/ole">
            <mc:AlternateContent xmlns:mc="http://schemas.openxmlformats.org/markup-compatibility/2006">
              <mc:Choice xmlns:v="urn:schemas-microsoft-com:vml" Requires="v">
                <p:oleObj name="Equation" r:id="rId4" imgW="15849600" imgH="18897600" progId="Equation.DSMT4">
                  <p:embed/>
                </p:oleObj>
              </mc:Choice>
              <mc:Fallback>
                <p:oleObj name="Equation" r:id="rId4" imgW="15849600" imgH="18897600" progId="Equation.DSMT4">
                  <p:embed/>
                  <p:pic>
                    <p:nvPicPr>
                      <p:cNvPr id="4" name="对象 3"/>
                      <p:cNvPicPr>
                        <a:picLocks noChangeAspect="1"/>
                      </p:cNvPicPr>
                      <p:nvPr/>
                    </p:nvPicPr>
                    <p:blipFill>
                      <a:blip r:embed="rId5"/>
                      <a:stretch>
                        <a:fillRect/>
                      </a:stretch>
                    </p:blipFill>
                    <p:spPr>
                      <a:xfrm>
                        <a:off x="5687940" y="2078364"/>
                        <a:ext cx="60007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020969776"/>
              </p:ext>
            </p:extLst>
          </p:nvPr>
        </p:nvGraphicFramePr>
        <p:xfrm>
          <a:off x="6594015" y="2078476"/>
          <a:ext cx="419099" cy="657225"/>
        </p:xfrm>
        <a:graphic>
          <a:graphicData uri="http://schemas.openxmlformats.org/presentationml/2006/ole">
            <mc:AlternateContent xmlns:mc="http://schemas.openxmlformats.org/markup-compatibility/2006">
              <mc:Choice xmlns:v="urn:schemas-microsoft-com:vml" Requires="v">
                <p:oleObj name="Equation" r:id="rId6" imgW="10972800" imgH="17373600" progId="Equation.DSMT4">
                  <p:embed/>
                </p:oleObj>
              </mc:Choice>
              <mc:Fallback>
                <p:oleObj name="Equation" r:id="rId6" imgW="10972800" imgH="17373600" progId="Equation.DSMT4">
                  <p:embed/>
                  <p:pic>
                    <p:nvPicPr>
                      <p:cNvPr id="5" name="对象 4"/>
                      <p:cNvPicPr>
                        <a:picLocks noChangeAspect="1"/>
                      </p:cNvPicPr>
                      <p:nvPr/>
                    </p:nvPicPr>
                    <p:blipFill>
                      <a:blip r:embed="rId7"/>
                      <a:stretch>
                        <a:fillRect/>
                      </a:stretch>
                    </p:blipFill>
                    <p:spPr>
                      <a:xfrm>
                        <a:off x="6594015" y="2078476"/>
                        <a:ext cx="419099" cy="657225"/>
                      </a:xfrm>
                      <a:prstGeom prst="rect">
                        <a:avLst/>
                      </a:prstGeom>
                      <a:noFill/>
                      <a:ln w="9525">
                        <a:noFill/>
                      </a:ln>
                    </p:spPr>
                  </p:pic>
                </p:oleObj>
              </mc:Fallback>
            </mc:AlternateContent>
          </a:graphicData>
        </a:graphic>
      </p:graphicFrame>
      <p:sp>
        <p:nvSpPr>
          <p:cNvPr id="7" name="TextBox 2">
            <a:extLst>
              <a:ext uri="{FF2B5EF4-FFF2-40B4-BE49-F238E27FC236}">
                <a16:creationId xmlns:a16="http://schemas.microsoft.com/office/drawing/2014/main" id="{AC89B795-71A9-4587-B9F6-F7734E5C551E}"/>
              </a:ext>
            </a:extLst>
          </p:cNvPr>
          <p:cNvSpPr txBox="1"/>
          <p:nvPr/>
        </p:nvSpPr>
        <p:spPr>
          <a:xfrm>
            <a:off x="467470" y="2844205"/>
            <a:ext cx="11831400" cy="1915140"/>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解法一　微元法</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设粒子运动的某一时刻,水平方向速度为</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,竖直方向速度</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,则满足</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如图所示。取极短时间Δ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,满足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即</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qBy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mv</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qBx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(点拨:初始状态与最低点状态,竖直方向的速度均为0)</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8" name="图片 3" descr="textimage116.jpeg">
            <a:extLst>
              <a:ext uri="{FF2B5EF4-FFF2-40B4-BE49-F238E27FC236}">
                <a16:creationId xmlns:a16="http://schemas.microsoft.com/office/drawing/2014/main" id="{0FD4BB80-4E6B-A4A4-7F92-7EA52AE12572}"/>
              </a:ext>
            </a:extLst>
          </p:cNvPr>
          <p:cNvPicPr>
            <a:picLocks noChangeAspect="1"/>
          </p:cNvPicPr>
          <p:nvPr/>
        </p:nvPicPr>
        <p:blipFill>
          <a:blip r:embed="rId8" cstate="print"/>
          <a:stretch>
            <a:fillRect/>
          </a:stretch>
        </p:blipFill>
        <p:spPr>
          <a:xfrm>
            <a:off x="13212886" y="3116195"/>
            <a:ext cx="4320480" cy="1525317"/>
          </a:xfrm>
          <a:prstGeom prst="rect">
            <a:avLst/>
          </a:prstGeom>
        </p:spPr>
      </p:pic>
      <p:sp>
        <p:nvSpPr>
          <p:cNvPr id="9" name="TextBox 2">
            <a:extLst>
              <a:ext uri="{FF2B5EF4-FFF2-40B4-BE49-F238E27FC236}">
                <a16:creationId xmlns:a16="http://schemas.microsoft.com/office/drawing/2014/main" id="{0E5F0244-A3EC-6DFC-03C9-8EF44F1D44A9}"/>
              </a:ext>
            </a:extLst>
          </p:cNvPr>
          <p:cNvSpPr txBox="1"/>
          <p:nvPr/>
        </p:nvSpPr>
        <p:spPr>
          <a:xfrm>
            <a:off x="456426" y="4759345"/>
            <a:ext cx="11831400" cy="1844736"/>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带电粒子由</a:t>
            </a:r>
            <a:r>
              <a:rPr lang="zh-CN" altLang="en-US" sz="2410" i="1" kern="0" dirty="0">
                <a:solidFill>
                  <a:srgbClr val="000000"/>
                </a:solidFill>
                <a:latin typeface="Times New Roman" panose="02020603050405020304" pitchFamily="65" charset="-122"/>
                <a:ea typeface="楷体_GB2312" pitchFamily="65" charset="-122"/>
              </a:rPr>
              <a:t>P</a:t>
            </a:r>
            <a:r>
              <a:rPr lang="zh-CN" altLang="en-US" sz="2410" kern="0" dirty="0">
                <a:solidFill>
                  <a:srgbClr val="000000"/>
                </a:solidFill>
                <a:latin typeface="Times New Roman" panose="02020603050405020304" pitchFamily="65" charset="-122"/>
                <a:ea typeface="楷体_GB2312" pitchFamily="65" charset="-122"/>
              </a:rPr>
              <a:t>点到最低点的过程,根据动能定理可得</a:t>
            </a:r>
            <a:r>
              <a:rPr lang="zh-CN" altLang="en-US" sz="2410" i="1" kern="0" dirty="0">
                <a:solidFill>
                  <a:srgbClr val="000000"/>
                </a:solidFill>
                <a:latin typeface="Times New Roman" panose="02020603050405020304" pitchFamily="65" charset="-122"/>
                <a:ea typeface="楷体_GB2312" pitchFamily="65" charset="-122"/>
              </a:rPr>
              <a:t>qEy</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1363"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m</a:t>
            </a:r>
            <a:r>
              <a:rPr lang="zh-CN" altLang="en-US" sz="1790" kern="0" spc="23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-0</a:t>
            </a:r>
            <a:endParaRPr lang="zh-CN" altLang="en-US" dirty="0"/>
          </a:p>
          <a:p>
            <a:pPr marL="0" indent="0" eaLnBrk="0" latinLnBrk="1" hangingPunct="0">
              <a:lnSpc>
                <a:spcPct val="130000"/>
              </a:lnSpc>
              <a:spcBef>
                <a:spcPts val="40"/>
              </a:spcBef>
              <a:buNone/>
            </a:pPr>
            <a:r>
              <a:rPr lang="zh-CN" altLang="en-US" sz="2410" kern="0" dirty="0">
                <a:solidFill>
                  <a:srgbClr val="000000"/>
                </a:solidFill>
                <a:latin typeface="Times New Roman" panose="02020603050405020304" pitchFamily="65" charset="-122"/>
                <a:ea typeface="楷体_GB2312" pitchFamily="65" charset="-122"/>
              </a:rPr>
              <a:t>联立解得粒子运动的最低点与</a:t>
            </a:r>
            <a:r>
              <a:rPr lang="zh-CN" altLang="en-US" sz="2410" i="1" kern="0" dirty="0">
                <a:solidFill>
                  <a:srgbClr val="000000"/>
                </a:solidFill>
                <a:latin typeface="Times New Roman" panose="02020603050405020304" pitchFamily="65" charset="-122"/>
                <a:ea typeface="楷体_GB2312" pitchFamily="65" charset="-122"/>
              </a:rPr>
              <a:t>P</a:t>
            </a:r>
            <a:r>
              <a:rPr lang="zh-CN" altLang="en-US" sz="2410" kern="0" dirty="0">
                <a:solidFill>
                  <a:srgbClr val="000000"/>
                </a:solidFill>
                <a:latin typeface="Times New Roman" panose="02020603050405020304" pitchFamily="65" charset="-122"/>
                <a:ea typeface="楷体_GB2312" pitchFamily="65" charset="-122"/>
              </a:rPr>
              <a:t>点的高度差</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4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3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粒子运动到最低点的速度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i="1" kern="0" baseline="-1500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3090" kern="0" spc="21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0" name="对象 9">
            <a:extLst>
              <a:ext uri="{FF2B5EF4-FFF2-40B4-BE49-F238E27FC236}">
                <a16:creationId xmlns:a16="http://schemas.microsoft.com/office/drawing/2014/main" id="{B9A93B77-FBDB-CDAE-90A7-EADBDEE2DAA7}"/>
              </a:ext>
            </a:extLst>
          </p:cNvPr>
          <p:cNvGraphicFramePr>
            <a:graphicFrameLocks noChangeAspect="1"/>
          </p:cNvGraphicFramePr>
          <p:nvPr>
            <p:extLst>
              <p:ext uri="{D42A27DB-BD31-4B8C-83A1-F6EECF244321}">
                <p14:modId xmlns:p14="http://schemas.microsoft.com/office/powerpoint/2010/main" val="2366744469"/>
              </p:ext>
            </p:extLst>
          </p:nvPr>
        </p:nvGraphicFramePr>
        <p:xfrm>
          <a:off x="7800712" y="4795310"/>
          <a:ext cx="219075" cy="657225"/>
        </p:xfrm>
        <a:graphic>
          <a:graphicData uri="http://schemas.openxmlformats.org/presentationml/2006/ole">
            <mc:AlternateContent xmlns:mc="http://schemas.openxmlformats.org/markup-compatibility/2006">
              <mc:Choice xmlns:v="urn:schemas-microsoft-com:vml" Requires="v">
                <p:oleObj name="Equation" r:id="rId9" imgW="5791200" imgH="17373600" progId="Equation.DSMT4">
                  <p:embed/>
                </p:oleObj>
              </mc:Choice>
              <mc:Fallback>
                <p:oleObj name="Equation" r:id="rId9" imgW="5791200" imgH="17373600" progId="Equation.DSMT4">
                  <p:embed/>
                  <p:pic>
                    <p:nvPicPr>
                      <p:cNvPr id="8" name="对象 7">
                        <a:extLst>
                          <a:ext uri="{FF2B5EF4-FFF2-40B4-BE49-F238E27FC236}">
                            <a16:creationId xmlns:a16="http://schemas.microsoft.com/office/drawing/2014/main" id="{478F9250-A415-3853-80BD-5F79C7900A5D}"/>
                          </a:ext>
                        </a:extLst>
                      </p:cNvPr>
                      <p:cNvPicPr>
                        <a:picLocks noChangeAspect="1"/>
                      </p:cNvPicPr>
                      <p:nvPr/>
                    </p:nvPicPr>
                    <p:blipFill>
                      <a:blip r:embed="rId10"/>
                      <a:stretch>
                        <a:fillRect/>
                      </a:stretch>
                    </p:blipFill>
                    <p:spPr>
                      <a:xfrm>
                        <a:off x="7800712" y="4795310"/>
                        <a:ext cx="219075" cy="657225"/>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D83F5DAB-1566-7859-6F8D-56D58AF05CC1}"/>
              </a:ext>
            </a:extLst>
          </p:cNvPr>
          <p:cNvGraphicFramePr>
            <a:graphicFrameLocks noChangeAspect="1"/>
          </p:cNvGraphicFramePr>
          <p:nvPr>
            <p:extLst>
              <p:ext uri="{D42A27DB-BD31-4B8C-83A1-F6EECF244321}">
                <p14:modId xmlns:p14="http://schemas.microsoft.com/office/powerpoint/2010/main" val="1698513139"/>
              </p:ext>
            </p:extLst>
          </p:nvPr>
        </p:nvGraphicFramePr>
        <p:xfrm>
          <a:off x="8232760" y="4938445"/>
          <a:ext cx="257174" cy="380999"/>
        </p:xfrm>
        <a:graphic>
          <a:graphicData uri="http://schemas.openxmlformats.org/presentationml/2006/ole">
            <mc:AlternateContent xmlns:mc="http://schemas.openxmlformats.org/markup-compatibility/2006">
              <mc:Choice xmlns:v="urn:schemas-microsoft-com:vml" Requires="v">
                <p:oleObj name="Equation" r:id="rId11" imgW="6705600" imgH="10058400" progId="Equation.DSMT4">
                  <p:embed/>
                </p:oleObj>
              </mc:Choice>
              <mc:Fallback>
                <p:oleObj name="Equation" r:id="rId11" imgW="6705600" imgH="10058400" progId="Equation.DSMT4">
                  <p:embed/>
                  <p:pic>
                    <p:nvPicPr>
                      <p:cNvPr id="9" name="对象 8">
                        <a:extLst>
                          <a:ext uri="{FF2B5EF4-FFF2-40B4-BE49-F238E27FC236}">
                            <a16:creationId xmlns:a16="http://schemas.microsoft.com/office/drawing/2014/main" id="{395DCE2E-4883-022A-166D-CB4FD1EA2E61}"/>
                          </a:ext>
                        </a:extLst>
                      </p:cNvPr>
                      <p:cNvPicPr>
                        <a:picLocks noChangeAspect="1"/>
                      </p:cNvPicPr>
                      <p:nvPr/>
                    </p:nvPicPr>
                    <p:blipFill>
                      <a:blip r:embed="rId12"/>
                      <a:stretch>
                        <a:fillRect/>
                      </a:stretch>
                    </p:blipFill>
                    <p:spPr>
                      <a:xfrm>
                        <a:off x="8232760" y="4938445"/>
                        <a:ext cx="257174" cy="380999"/>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EC16F42E-4054-E0B0-5E4F-C8BC2A7AD43A}"/>
              </a:ext>
            </a:extLst>
          </p:cNvPr>
          <p:cNvGraphicFramePr>
            <a:graphicFrameLocks noChangeAspect="1"/>
          </p:cNvGraphicFramePr>
          <p:nvPr>
            <p:extLst>
              <p:ext uri="{D42A27DB-BD31-4B8C-83A1-F6EECF244321}">
                <p14:modId xmlns:p14="http://schemas.microsoft.com/office/powerpoint/2010/main" val="736497883"/>
              </p:ext>
            </p:extLst>
          </p:nvPr>
        </p:nvGraphicFramePr>
        <p:xfrm>
          <a:off x="6458840" y="5443382"/>
          <a:ext cx="600074" cy="714374"/>
        </p:xfrm>
        <a:graphic>
          <a:graphicData uri="http://schemas.openxmlformats.org/presentationml/2006/ole">
            <mc:AlternateContent xmlns:mc="http://schemas.openxmlformats.org/markup-compatibility/2006">
              <mc:Choice xmlns:v="urn:schemas-microsoft-com:vml" Requires="v">
                <p:oleObj name="Equation" r:id="rId13" imgW="15849600" imgH="18897600" progId="Equation.DSMT4">
                  <p:embed/>
                </p:oleObj>
              </mc:Choice>
              <mc:Fallback>
                <p:oleObj name="Equation" r:id="rId13" imgW="15849600" imgH="18897600" progId="Equation.DSMT4">
                  <p:embed/>
                  <p:pic>
                    <p:nvPicPr>
                      <p:cNvPr id="10" name="对象 9">
                        <a:extLst>
                          <a:ext uri="{FF2B5EF4-FFF2-40B4-BE49-F238E27FC236}">
                            <a16:creationId xmlns:a16="http://schemas.microsoft.com/office/drawing/2014/main" id="{EB769244-5A83-4EE5-33EB-A9975EFE1F46}"/>
                          </a:ext>
                        </a:extLst>
                      </p:cNvPr>
                      <p:cNvPicPr>
                        <a:picLocks noChangeAspect="1"/>
                      </p:cNvPicPr>
                      <p:nvPr/>
                    </p:nvPicPr>
                    <p:blipFill>
                      <a:blip r:embed="rId14"/>
                      <a:stretch>
                        <a:fillRect/>
                      </a:stretch>
                    </p:blipFill>
                    <p:spPr>
                      <a:xfrm>
                        <a:off x="6458840" y="5443382"/>
                        <a:ext cx="600074" cy="71437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F115C3FC-AE93-2A3C-5315-629301EC5228}"/>
              </a:ext>
            </a:extLst>
          </p:cNvPr>
          <p:cNvGraphicFramePr>
            <a:graphicFrameLocks noChangeAspect="1"/>
          </p:cNvGraphicFramePr>
          <p:nvPr>
            <p:extLst>
              <p:ext uri="{D42A27DB-BD31-4B8C-83A1-F6EECF244321}">
                <p14:modId xmlns:p14="http://schemas.microsoft.com/office/powerpoint/2010/main" val="982529614"/>
              </p:ext>
            </p:extLst>
          </p:nvPr>
        </p:nvGraphicFramePr>
        <p:xfrm>
          <a:off x="4504172" y="6019446"/>
          <a:ext cx="419100" cy="657225"/>
        </p:xfrm>
        <a:graphic>
          <a:graphicData uri="http://schemas.openxmlformats.org/presentationml/2006/ole">
            <mc:AlternateContent xmlns:mc="http://schemas.openxmlformats.org/markup-compatibility/2006">
              <mc:Choice xmlns:v="urn:schemas-microsoft-com:vml" Requires="v">
                <p:oleObj name="Equation" r:id="rId15" imgW="10972800" imgH="17373600" progId="Equation.DSMT4">
                  <p:embed/>
                </p:oleObj>
              </mc:Choice>
              <mc:Fallback>
                <p:oleObj name="Equation" r:id="rId15" imgW="10972800" imgH="17373600" progId="Equation.DSMT4">
                  <p:embed/>
                  <p:pic>
                    <p:nvPicPr>
                      <p:cNvPr id="11" name="对象 10">
                        <a:extLst>
                          <a:ext uri="{FF2B5EF4-FFF2-40B4-BE49-F238E27FC236}">
                            <a16:creationId xmlns:a16="http://schemas.microsoft.com/office/drawing/2014/main" id="{A7BF714D-7665-95E1-A04A-181B04C49A6C}"/>
                          </a:ext>
                        </a:extLst>
                      </p:cNvPr>
                      <p:cNvPicPr>
                        <a:picLocks noChangeAspect="1"/>
                      </p:cNvPicPr>
                      <p:nvPr/>
                    </p:nvPicPr>
                    <p:blipFill>
                      <a:blip r:embed="rId16"/>
                      <a:stretch>
                        <a:fillRect/>
                      </a:stretch>
                    </p:blipFill>
                    <p:spPr>
                      <a:xfrm>
                        <a:off x="4504172" y="6019446"/>
                        <a:ext cx="4191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251917"/>
            <a:ext cx="11831400" cy="2379241"/>
          </a:xfrm>
          <a:prstGeom prst="rect">
            <a:avLst/>
          </a:prstGeom>
          <a:noFill/>
        </p:spPr>
        <p:txBody>
          <a:bodyPr wrap="square" lIns="0" tIns="0" rIns="0" bIns="0" rtlCol="0">
            <a:spAutoFit/>
          </a:bodyPr>
          <a:lstStyle/>
          <a:p>
            <a:pPr marL="0" indent="0" eaLnBrk="0" latinLnBrk="1" hangingPunct="0">
              <a:lnSpc>
                <a:spcPct val="130000"/>
              </a:lnSpc>
              <a:spcBef>
                <a:spcPts val="40"/>
              </a:spcBef>
              <a:buNone/>
            </a:pPr>
            <a:r>
              <a:rPr lang="zh-CN" altLang="en-US" sz="2410" b="1" kern="0" dirty="0">
                <a:solidFill>
                  <a:srgbClr val="FF0000"/>
                </a:solidFill>
                <a:latin typeface="Times New Roman" panose="02020603050405020304" pitchFamily="65" charset="-122"/>
                <a:ea typeface="楷体_GB2312" pitchFamily="65" charset="-122"/>
              </a:rPr>
              <a:t>解法二　配速法</a:t>
            </a:r>
            <a:endParaRPr lang="zh-CN" altLang="en-US" b="1" dirty="0">
              <a:solidFill>
                <a:srgbClr val="FF0000"/>
              </a:solidFill>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由于粒子在</a:t>
            </a:r>
            <a:r>
              <a:rPr lang="zh-CN" altLang="en-US" sz="2410" i="1" kern="0" dirty="0">
                <a:solidFill>
                  <a:srgbClr val="000000"/>
                </a:solidFill>
                <a:latin typeface="Times New Roman" panose="02020603050405020304" pitchFamily="65" charset="-122"/>
                <a:ea typeface="楷体_GB2312" pitchFamily="65" charset="-122"/>
              </a:rPr>
              <a:t>P</a:t>
            </a:r>
            <a:r>
              <a:rPr lang="zh-CN" altLang="en-US" sz="2410" kern="0" dirty="0">
                <a:solidFill>
                  <a:srgbClr val="000000"/>
                </a:solidFill>
                <a:latin typeface="Times New Roman" panose="02020603050405020304" pitchFamily="65" charset="-122"/>
                <a:ea typeface="楷体_GB2312" pitchFamily="65" charset="-122"/>
              </a:rPr>
              <a:t>点由静止释放,运用配速法,将初速度为0分解为水平向右的速度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和水平</a:t>
            </a:r>
            <a:br>
              <a:rPr dirty="0"/>
            </a:br>
            <a:r>
              <a:rPr lang="zh-CN" altLang="en-US" sz="2410" kern="0" dirty="0">
                <a:solidFill>
                  <a:srgbClr val="000000"/>
                </a:solidFill>
                <a:latin typeface="Times New Roman" panose="02020603050405020304" pitchFamily="65" charset="-122"/>
                <a:ea typeface="楷体_GB2312" pitchFamily="65" charset="-122"/>
              </a:rPr>
              <a:t>向左的速度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,水平向右的速度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对应竖直向上的洛伦兹力,令其与静电力平衡,水平向</a:t>
            </a:r>
            <a:br>
              <a:rPr dirty="0"/>
            </a:br>
            <a:r>
              <a:rPr lang="zh-CN" altLang="en-US" sz="2410" kern="0" dirty="0">
                <a:solidFill>
                  <a:srgbClr val="000000"/>
                </a:solidFill>
                <a:latin typeface="Times New Roman" panose="02020603050405020304" pitchFamily="65" charset="-122"/>
                <a:ea typeface="楷体_GB2312" pitchFamily="65" charset="-122"/>
              </a:rPr>
              <a:t>左的速度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对应竖直向下的洛伦兹力,该力提供粒子做圆周运动的向心力,所以粒子可</a:t>
            </a:r>
            <a:br>
              <a:rPr dirty="0"/>
            </a:br>
            <a:r>
              <a:rPr lang="zh-CN" altLang="en-US" sz="2410" kern="0" dirty="0">
                <a:solidFill>
                  <a:srgbClr val="000000"/>
                </a:solidFill>
                <a:latin typeface="Times New Roman" panose="02020603050405020304" pitchFamily="65" charset="-122"/>
                <a:ea typeface="楷体_GB2312" pitchFamily="65" charset="-122"/>
              </a:rPr>
              <a:t>看成是水平向右以速度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做匀速直线运动和以速度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沿逆时针方向做匀速圆周运动的</a:t>
            </a:r>
            <a:endParaRPr lang="zh-CN" altLang="en-US" dirty="0"/>
          </a:p>
        </p:txBody>
      </p:sp>
      <p:sp>
        <p:nvSpPr>
          <p:cNvPr id="3" name="TextBox 2">
            <a:extLst>
              <a:ext uri="{FF2B5EF4-FFF2-40B4-BE49-F238E27FC236}">
                <a16:creationId xmlns:a16="http://schemas.microsoft.com/office/drawing/2014/main" id="{3135C5E4-EF9F-E45A-E8F2-F83AB31BA846}"/>
              </a:ext>
            </a:extLst>
          </p:cNvPr>
          <p:cNvSpPr txBox="1"/>
          <p:nvPr/>
        </p:nvSpPr>
        <p:spPr>
          <a:xfrm>
            <a:off x="336788" y="2546065"/>
            <a:ext cx="11831400" cy="34505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合运动,如图所示。</a:t>
            </a:r>
            <a:endParaRPr lang="zh-CN" altLang="en-US" dirty="0"/>
          </a:p>
          <a:p>
            <a:pPr marL="0" indent="0" eaLnBrk="0" latinLnBrk="1" hangingPunct="0">
              <a:lnSpc>
                <a:spcPct val="150000"/>
              </a:lnSpc>
              <a:spcBef>
                <a:spcPts val="1020"/>
              </a:spcBef>
              <a:buNone/>
            </a:pPr>
            <a:r>
              <a:rPr lang="zh-CN" altLang="en-US" sz="2410" kern="0" dirty="0">
                <a:solidFill>
                  <a:srgbClr val="000000"/>
                </a:solidFill>
                <a:latin typeface="Times New Roman" panose="02020603050405020304" pitchFamily="65" charset="-122"/>
                <a:ea typeface="楷体_GB2312" pitchFamily="65" charset="-122"/>
              </a:rPr>
              <a:t>粒子运动的最低点与</a:t>
            </a:r>
            <a:r>
              <a:rPr lang="zh-CN" altLang="en-US" sz="2410" i="1" kern="0" dirty="0">
                <a:solidFill>
                  <a:srgbClr val="000000"/>
                </a:solidFill>
                <a:latin typeface="Times New Roman" panose="02020603050405020304" pitchFamily="65" charset="-122"/>
                <a:ea typeface="楷体_GB2312" pitchFamily="65" charset="-122"/>
              </a:rPr>
              <a:t>P</a:t>
            </a:r>
            <a:r>
              <a:rPr lang="zh-CN" altLang="en-US" sz="2410" kern="0" dirty="0">
                <a:solidFill>
                  <a:srgbClr val="000000"/>
                </a:solidFill>
                <a:latin typeface="Times New Roman" panose="02020603050405020304" pitchFamily="65" charset="-122"/>
                <a:ea typeface="楷体_GB2312" pitchFamily="65" charset="-122"/>
              </a:rPr>
              <a:t>点的高度差</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,其中</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46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qv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qE</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y</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4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,在最低点的速度大小</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020" kern="0" spc="27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20"/>
              </a:spcBef>
              <a:buNone/>
            </a:pPr>
            <a:r>
              <a:rPr lang="zh-CN" altLang="en-US" sz="2410" b="1" kern="0" dirty="0">
                <a:solidFill>
                  <a:srgbClr val="FF0000"/>
                </a:solidFill>
                <a:latin typeface="Times New Roman" panose="02020603050405020304" pitchFamily="65" charset="-122"/>
                <a:ea typeface="楷体_GB2312" pitchFamily="65" charset="-122"/>
              </a:rPr>
              <a:t>方法提升　</a:t>
            </a:r>
            <a:r>
              <a:rPr lang="zh-CN" altLang="en-US" sz="2410" kern="0" dirty="0">
                <a:solidFill>
                  <a:srgbClr val="000000"/>
                </a:solidFill>
                <a:latin typeface="Times New Roman" panose="02020603050405020304" pitchFamily="65" charset="-122"/>
                <a:ea typeface="楷体_GB2312" pitchFamily="65" charset="-122"/>
              </a:rPr>
              <a:t>由于两个分运动互不影响,所以粒子从</a:t>
            </a:r>
            <a:r>
              <a:rPr lang="zh-CN" altLang="en-US" sz="2410" i="1" kern="0" dirty="0">
                <a:solidFill>
                  <a:srgbClr val="000000"/>
                </a:solidFill>
                <a:latin typeface="Times New Roman" panose="02020603050405020304" pitchFamily="65" charset="-122"/>
                <a:ea typeface="楷体_GB2312" pitchFamily="65" charset="-122"/>
              </a:rPr>
              <a:t>P</a:t>
            </a:r>
            <a:r>
              <a:rPr lang="zh-CN" altLang="en-US" sz="2410" kern="0" dirty="0">
                <a:solidFill>
                  <a:srgbClr val="000000"/>
                </a:solidFill>
                <a:latin typeface="Times New Roman" panose="02020603050405020304" pitchFamily="65" charset="-122"/>
                <a:ea typeface="楷体_GB2312" pitchFamily="65" charset="-122"/>
              </a:rPr>
              <a:t>点到最低点的过程,由圆周运动可</a:t>
            </a:r>
            <a:br>
              <a:rPr dirty="0"/>
            </a:br>
            <a:r>
              <a:rPr lang="zh-CN" altLang="en-US" sz="2410" kern="0" dirty="0">
                <a:solidFill>
                  <a:srgbClr val="000000"/>
                </a:solidFill>
                <a:latin typeface="Times New Roman" panose="02020603050405020304" pitchFamily="65" charset="-122"/>
                <a:ea typeface="楷体_GB2312" pitchFamily="65" charset="-122"/>
              </a:rPr>
              <a:t>得</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020" kern="0" spc="-1297"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24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,由匀速直线运动可得对应的水平位移大小</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5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pic>
        <p:nvPicPr>
          <p:cNvPr id="8" name="图片 3" descr="textimage117.jpeg">
            <a:extLst>
              <a:ext uri="{FF2B5EF4-FFF2-40B4-BE49-F238E27FC236}">
                <a16:creationId xmlns:a16="http://schemas.microsoft.com/office/drawing/2014/main" id="{E8EBE8E9-E676-5D53-EE8C-E80862D28BBD}"/>
              </a:ext>
            </a:extLst>
          </p:cNvPr>
          <p:cNvPicPr>
            <a:picLocks noChangeAspect="1"/>
          </p:cNvPicPr>
          <p:nvPr/>
        </p:nvPicPr>
        <p:blipFill>
          <a:blip r:embed="rId3" cstate="print"/>
          <a:stretch>
            <a:fillRect/>
          </a:stretch>
        </p:blipFill>
        <p:spPr>
          <a:xfrm>
            <a:off x="8935466" y="2663403"/>
            <a:ext cx="1973164" cy="1869992"/>
          </a:xfrm>
          <a:prstGeom prst="rect">
            <a:avLst/>
          </a:prstGeom>
        </p:spPr>
      </p:pic>
      <p:graphicFrame>
        <p:nvGraphicFramePr>
          <p:cNvPr id="9" name="对象 8">
            <a:extLst>
              <a:ext uri="{FF2B5EF4-FFF2-40B4-BE49-F238E27FC236}">
                <a16:creationId xmlns:a16="http://schemas.microsoft.com/office/drawing/2014/main" id="{99C26064-91D3-A5C5-9C32-4BD6795159E6}"/>
              </a:ext>
            </a:extLst>
          </p:cNvPr>
          <p:cNvGraphicFramePr>
            <a:graphicFrameLocks noChangeAspect="1"/>
          </p:cNvGraphicFramePr>
          <p:nvPr>
            <p:extLst>
              <p:ext uri="{D42A27DB-BD31-4B8C-83A1-F6EECF244321}">
                <p14:modId xmlns:p14="http://schemas.microsoft.com/office/powerpoint/2010/main" val="3740993428"/>
              </p:ext>
            </p:extLst>
          </p:nvPr>
        </p:nvGraphicFramePr>
        <p:xfrm>
          <a:off x="6516142" y="3353966"/>
          <a:ext cx="476249" cy="714375"/>
        </p:xfrm>
        <a:graphic>
          <a:graphicData uri="http://schemas.openxmlformats.org/presentationml/2006/ole">
            <mc:AlternateContent xmlns:mc="http://schemas.openxmlformats.org/markup-compatibility/2006">
              <mc:Choice xmlns:v="urn:schemas-microsoft-com:vml" Requires="v">
                <p:oleObj name="Equation" r:id="rId4" imgW="12496800" imgH="18897600" progId="Equation.DSMT4">
                  <p:embed/>
                </p:oleObj>
              </mc:Choice>
              <mc:Fallback>
                <p:oleObj name="Equation" r:id="rId4" imgW="12496800" imgH="18897600" progId="Equation.DSMT4">
                  <p:embed/>
                  <p:pic>
                    <p:nvPicPr>
                      <p:cNvPr id="5" name="对象 4"/>
                      <p:cNvPicPr>
                        <a:picLocks noChangeAspect="1"/>
                      </p:cNvPicPr>
                      <p:nvPr/>
                    </p:nvPicPr>
                    <p:blipFill>
                      <a:blip r:embed="rId5"/>
                      <a:stretch>
                        <a:fillRect/>
                      </a:stretch>
                    </p:blipFill>
                    <p:spPr>
                      <a:xfrm>
                        <a:off x="6516142" y="3353966"/>
                        <a:ext cx="476249" cy="71437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A0252B00-DFA5-5CB9-283C-BF7E435BC90B}"/>
              </a:ext>
            </a:extLst>
          </p:cNvPr>
          <p:cNvGraphicFramePr>
            <a:graphicFrameLocks noChangeAspect="1"/>
          </p:cNvGraphicFramePr>
          <p:nvPr>
            <p:extLst>
              <p:ext uri="{D42A27DB-BD31-4B8C-83A1-F6EECF244321}">
                <p14:modId xmlns:p14="http://schemas.microsoft.com/office/powerpoint/2010/main" val="311846389"/>
              </p:ext>
            </p:extLst>
          </p:nvPr>
        </p:nvGraphicFramePr>
        <p:xfrm>
          <a:off x="1259558" y="4111378"/>
          <a:ext cx="600074" cy="714375"/>
        </p:xfrm>
        <a:graphic>
          <a:graphicData uri="http://schemas.openxmlformats.org/presentationml/2006/ole">
            <mc:AlternateContent xmlns:mc="http://schemas.openxmlformats.org/markup-compatibility/2006">
              <mc:Choice xmlns:v="urn:schemas-microsoft-com:vml" Requires="v">
                <p:oleObj name="Equation" r:id="rId6" imgW="15849600" imgH="18897600" progId="Equation.DSMT4">
                  <p:embed/>
                </p:oleObj>
              </mc:Choice>
              <mc:Fallback>
                <p:oleObj name="Equation" r:id="rId6" imgW="15849600" imgH="18897600" progId="Equation.DSMT4">
                  <p:embed/>
                  <p:pic>
                    <p:nvPicPr>
                      <p:cNvPr id="6" name="对象 5"/>
                      <p:cNvPicPr>
                        <a:picLocks noChangeAspect="1"/>
                      </p:cNvPicPr>
                      <p:nvPr/>
                    </p:nvPicPr>
                    <p:blipFill>
                      <a:blip r:embed="rId7"/>
                      <a:stretch>
                        <a:fillRect/>
                      </a:stretch>
                    </p:blipFill>
                    <p:spPr>
                      <a:xfrm>
                        <a:off x="1259558" y="4111378"/>
                        <a:ext cx="600074" cy="714375"/>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6EDA35F3-F50D-8664-A9ED-69E5B552F14D}"/>
              </a:ext>
            </a:extLst>
          </p:cNvPr>
          <p:cNvGraphicFramePr>
            <a:graphicFrameLocks noChangeAspect="1"/>
          </p:cNvGraphicFramePr>
          <p:nvPr>
            <p:extLst>
              <p:ext uri="{D42A27DB-BD31-4B8C-83A1-F6EECF244321}">
                <p14:modId xmlns:p14="http://schemas.microsoft.com/office/powerpoint/2010/main" val="1767879159"/>
              </p:ext>
            </p:extLst>
          </p:nvPr>
        </p:nvGraphicFramePr>
        <p:xfrm>
          <a:off x="5601651" y="4111490"/>
          <a:ext cx="419100" cy="657225"/>
        </p:xfrm>
        <a:graphic>
          <a:graphicData uri="http://schemas.openxmlformats.org/presentationml/2006/ole">
            <mc:AlternateContent xmlns:mc="http://schemas.openxmlformats.org/markup-compatibility/2006">
              <mc:Choice xmlns:v="urn:schemas-microsoft-com:vml" Requires="v">
                <p:oleObj name="Equation" r:id="rId8" imgW="10972800" imgH="17373600" progId="Equation.DSMT4">
                  <p:embed/>
                </p:oleObj>
              </mc:Choice>
              <mc:Fallback>
                <p:oleObj name="Equation" r:id="rId8" imgW="10972800" imgH="17373600" progId="Equation.DSMT4">
                  <p:embed/>
                  <p:pic>
                    <p:nvPicPr>
                      <p:cNvPr id="7" name="对象 6"/>
                      <p:cNvPicPr>
                        <a:picLocks noChangeAspect="1"/>
                      </p:cNvPicPr>
                      <p:nvPr/>
                    </p:nvPicPr>
                    <p:blipFill>
                      <a:blip r:embed="rId9"/>
                      <a:stretch>
                        <a:fillRect/>
                      </a:stretch>
                    </p:blipFill>
                    <p:spPr>
                      <a:xfrm>
                        <a:off x="5601651" y="4111490"/>
                        <a:ext cx="419100" cy="657225"/>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3869829E-AE52-8878-6593-71FB931AB81B}"/>
              </a:ext>
            </a:extLst>
          </p:cNvPr>
          <p:cNvGraphicFramePr>
            <a:graphicFrameLocks noChangeAspect="1"/>
          </p:cNvGraphicFramePr>
          <p:nvPr>
            <p:extLst>
              <p:ext uri="{D42A27DB-BD31-4B8C-83A1-F6EECF244321}">
                <p14:modId xmlns:p14="http://schemas.microsoft.com/office/powerpoint/2010/main" val="1136481066"/>
              </p:ext>
            </p:extLst>
          </p:nvPr>
        </p:nvGraphicFramePr>
        <p:xfrm>
          <a:off x="899518" y="5442309"/>
          <a:ext cx="219075" cy="657224"/>
        </p:xfrm>
        <a:graphic>
          <a:graphicData uri="http://schemas.openxmlformats.org/presentationml/2006/ole">
            <mc:AlternateContent xmlns:mc="http://schemas.openxmlformats.org/markup-compatibility/2006">
              <mc:Choice xmlns:v="urn:schemas-microsoft-com:vml" Requires="v">
                <p:oleObj name="Equation" r:id="rId10" imgW="5791200" imgH="17373600" progId="Equation.DSMT4">
                  <p:embed/>
                </p:oleObj>
              </mc:Choice>
              <mc:Fallback>
                <p:oleObj name="Equation" r:id="rId10" imgW="5791200" imgH="17373600" progId="Equation.DSMT4">
                  <p:embed/>
                  <p:pic>
                    <p:nvPicPr>
                      <p:cNvPr id="8" name="对象 7"/>
                      <p:cNvPicPr>
                        <a:picLocks noChangeAspect="1"/>
                      </p:cNvPicPr>
                      <p:nvPr/>
                    </p:nvPicPr>
                    <p:blipFill>
                      <a:blip r:embed="rId11"/>
                      <a:stretch>
                        <a:fillRect/>
                      </a:stretch>
                    </p:blipFill>
                    <p:spPr>
                      <a:xfrm>
                        <a:off x="899518" y="5442309"/>
                        <a:ext cx="219075" cy="65722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A68F03B8-1D56-ABF0-21DD-2CD56D51E565}"/>
              </a:ext>
            </a:extLst>
          </p:cNvPr>
          <p:cNvGraphicFramePr>
            <a:graphicFrameLocks noChangeAspect="1"/>
          </p:cNvGraphicFramePr>
          <p:nvPr>
            <p:extLst>
              <p:ext uri="{D42A27DB-BD31-4B8C-83A1-F6EECF244321}">
                <p14:modId xmlns:p14="http://schemas.microsoft.com/office/powerpoint/2010/main" val="1808672833"/>
              </p:ext>
            </p:extLst>
          </p:nvPr>
        </p:nvGraphicFramePr>
        <p:xfrm>
          <a:off x="1531400" y="5442198"/>
          <a:ext cx="447675" cy="714375"/>
        </p:xfrm>
        <a:graphic>
          <a:graphicData uri="http://schemas.openxmlformats.org/presentationml/2006/ole">
            <mc:AlternateContent xmlns:mc="http://schemas.openxmlformats.org/markup-compatibility/2006">
              <mc:Choice xmlns:v="urn:schemas-microsoft-com:vml" Requires="v">
                <p:oleObj name="Equation" r:id="rId12" imgW="11887200" imgH="18897600" progId="Equation.DSMT4">
                  <p:embed/>
                </p:oleObj>
              </mc:Choice>
              <mc:Fallback>
                <p:oleObj name="Equation" r:id="rId12" imgW="11887200" imgH="18897600" progId="Equation.DSMT4">
                  <p:embed/>
                  <p:pic>
                    <p:nvPicPr>
                      <p:cNvPr id="9" name="对象 8"/>
                      <p:cNvPicPr>
                        <a:picLocks noChangeAspect="1"/>
                      </p:cNvPicPr>
                      <p:nvPr/>
                    </p:nvPicPr>
                    <p:blipFill>
                      <a:blip r:embed="rId13"/>
                      <a:stretch>
                        <a:fillRect/>
                      </a:stretch>
                    </p:blipFill>
                    <p:spPr>
                      <a:xfrm>
                        <a:off x="1531400" y="5442198"/>
                        <a:ext cx="447675" cy="714375"/>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2914250D-B70B-EDB8-2754-5A7D200C74F9}"/>
              </a:ext>
            </a:extLst>
          </p:cNvPr>
          <p:cNvGraphicFramePr>
            <a:graphicFrameLocks noChangeAspect="1"/>
          </p:cNvGraphicFramePr>
          <p:nvPr>
            <p:extLst>
              <p:ext uri="{D42A27DB-BD31-4B8C-83A1-F6EECF244321}">
                <p14:modId xmlns:p14="http://schemas.microsoft.com/office/powerpoint/2010/main" val="660714742"/>
              </p:ext>
            </p:extLst>
          </p:nvPr>
        </p:nvGraphicFramePr>
        <p:xfrm>
          <a:off x="8316342" y="5442198"/>
          <a:ext cx="619124" cy="714374"/>
        </p:xfrm>
        <a:graphic>
          <a:graphicData uri="http://schemas.openxmlformats.org/presentationml/2006/ole">
            <mc:AlternateContent xmlns:mc="http://schemas.openxmlformats.org/markup-compatibility/2006">
              <mc:Choice xmlns:v="urn:schemas-microsoft-com:vml" Requires="v">
                <p:oleObj name="Equation" r:id="rId14" imgW="16459200" imgH="18897600" progId="Equation.DSMT4">
                  <p:embed/>
                </p:oleObj>
              </mc:Choice>
              <mc:Fallback>
                <p:oleObj name="Equation" r:id="rId14" imgW="16459200" imgH="18897600" progId="Equation.DSMT4">
                  <p:embed/>
                  <p:pic>
                    <p:nvPicPr>
                      <p:cNvPr id="10" name="对象 9"/>
                      <p:cNvPicPr>
                        <a:picLocks noChangeAspect="1"/>
                      </p:cNvPicPr>
                      <p:nvPr/>
                    </p:nvPicPr>
                    <p:blipFill>
                      <a:blip r:embed="rId15"/>
                      <a:stretch>
                        <a:fillRect/>
                      </a:stretch>
                    </p:blipFill>
                    <p:spPr>
                      <a:xfrm>
                        <a:off x="8316342" y="5442198"/>
                        <a:ext cx="619124" cy="714374"/>
                      </a:xfrm>
                      <a:prstGeom prst="rect">
                        <a:avLst/>
                      </a:prstGeom>
                      <a:noFill/>
                      <a:ln w="9525">
                        <a:noFill/>
                      </a:ln>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4349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00" b="1" dirty="0">
                <a:solidFill>
                  <a:srgbClr val="DE0000"/>
                </a:solidFill>
                <a:latin typeface="微软雅黑" panose="020B0503020204020204" pitchFamily="34"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　如图,两个定值电阻的阻值分别为</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2410" i="1" kern="0" dirty="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,直流电源的内阻不计,平行板电容器</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两极板水平放置,板间距离为</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,板长为</a:t>
            </a:r>
            <a:r>
              <a:rPr lang="zh-CN" altLang="en-US" sz="2045" kern="0" spc="73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,极板间存在方向水平向里的匀强磁场。质</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、带电荷量为+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的小球以初速度</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沿水平方向从电容器下极板左侧边缘</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点进</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入电容器,做匀速圆周运动,恰从电容器上极板右侧边缘离开电容器。此过程中,小球未</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与极板发生碰撞,重力加速度大小为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,忽略空气阻力。</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(1)求直流电源的电动势</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(2)求两极板间磁场的磁感应强度大小</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(3)在图中虚线的右侧设计一匀强电场,使小球离开电容</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器后沿直线运动,求电场强度的最小值</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620642369"/>
              </p:ext>
            </p:extLst>
          </p:nvPr>
        </p:nvGraphicFramePr>
        <p:xfrm>
          <a:off x="5364000" y="1332037"/>
          <a:ext cx="352424" cy="352424"/>
        </p:xfrm>
        <a:graphic>
          <a:graphicData uri="http://schemas.openxmlformats.org/presentationml/2006/ole">
            <mc:AlternateContent xmlns:mc="http://schemas.openxmlformats.org/markup-compatibility/2006">
              <mc:Choice xmlns:v="urn:schemas-microsoft-com:vml" Requires="v">
                <p:oleObj name="Equation" r:id="rId3" imgW="9448800" imgH="9448800" progId="Equation.DSMT4">
                  <p:embed/>
                </p:oleObj>
              </mc:Choice>
              <mc:Fallback>
                <p:oleObj name="Equation" r:id="rId3" imgW="9448800" imgH="9448800" progId="Equation.DSMT4">
                  <p:embed/>
                  <p:pic>
                    <p:nvPicPr>
                      <p:cNvPr id="0" name="图片 58368"/>
                      <p:cNvPicPr>
                        <a:picLocks noChangeAspect="1"/>
                      </p:cNvPicPr>
                      <p:nvPr/>
                    </p:nvPicPr>
                    <p:blipFill>
                      <a:blip r:embed="rId4"/>
                      <a:stretch>
                        <a:fillRect/>
                      </a:stretch>
                    </p:blipFill>
                    <p:spPr>
                      <a:xfrm>
                        <a:off x="5364000" y="1332037"/>
                        <a:ext cx="352424" cy="352424"/>
                      </a:xfrm>
                      <a:prstGeom prst="rect">
                        <a:avLst/>
                      </a:prstGeom>
                      <a:noFill/>
                      <a:ln w="9525">
                        <a:noFill/>
                      </a:ln>
                    </p:spPr>
                  </p:pic>
                </p:oleObj>
              </mc:Fallback>
            </mc:AlternateContent>
          </a:graphicData>
        </a:graphic>
      </p:graphicFrame>
      <p:pic>
        <p:nvPicPr>
          <p:cNvPr id="5" name="图片 3" descr="textimage108.jpeg"/>
          <p:cNvPicPr>
            <a:picLocks noChangeAspect="1"/>
          </p:cNvPicPr>
          <p:nvPr/>
        </p:nvPicPr>
        <p:blipFill>
          <a:blip r:embed="rId5" cstate="print"/>
          <a:stretch>
            <a:fillRect/>
          </a:stretch>
        </p:blipFill>
        <p:spPr>
          <a:xfrm>
            <a:off x="8172326" y="3348261"/>
            <a:ext cx="3298884" cy="1786456"/>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6740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a:t>
            </a:r>
            <a:r>
              <a:rPr lang="zh-CN" altLang="en-US" sz="3315" kern="0" spc="875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(2)</a:t>
            </a:r>
            <a:r>
              <a:rPr lang="zh-CN" altLang="en-US" sz="3275" kern="0" spc="70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(3)</a:t>
            </a:r>
            <a:r>
              <a:rPr lang="zh-CN" altLang="en-US" sz="3275" kern="0" spc="17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767359"/>
          <a:ext cx="1533524" cy="723900"/>
        </p:xfrm>
        <a:graphic>
          <a:graphicData uri="http://schemas.openxmlformats.org/presentationml/2006/ole">
            <mc:AlternateContent xmlns:mc="http://schemas.openxmlformats.org/markup-compatibility/2006">
              <mc:Choice xmlns:v="urn:schemas-microsoft-com:vml" Requires="v">
                <p:oleObj name="Equation" r:id="rId3" imgW="40538400" imgH="19202400" progId="Equation.DSMT4">
                  <p:embed/>
                </p:oleObj>
              </mc:Choice>
              <mc:Fallback>
                <p:oleObj name="Equation" r:id="rId3" imgW="40538400" imgH="19202400" progId="Equation.DSMT4">
                  <p:embed/>
                  <p:pic>
                    <p:nvPicPr>
                      <p:cNvPr id="0" name="图片 59392"/>
                      <p:cNvPicPr>
                        <a:picLocks noChangeAspect="1"/>
                      </p:cNvPicPr>
                      <p:nvPr/>
                    </p:nvPicPr>
                    <p:blipFill>
                      <a:blip r:embed="rId4"/>
                      <a:stretch>
                        <a:fillRect/>
                      </a:stretch>
                    </p:blipFill>
                    <p:spPr>
                      <a:xfrm>
                        <a:off x="1742800" y="767359"/>
                        <a:ext cx="1533524"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39126" y="755973"/>
          <a:ext cx="504825" cy="714375"/>
        </p:xfrm>
        <a:graphic>
          <a:graphicData uri="http://schemas.openxmlformats.org/presentationml/2006/ole">
            <mc:AlternateContent xmlns:mc="http://schemas.openxmlformats.org/markup-compatibility/2006">
              <mc:Choice xmlns:v="urn:schemas-microsoft-com:vml" Requires="v">
                <p:oleObj name="Equation" r:id="rId5" imgW="13411200" imgH="18897600" progId="Equation.DSMT4">
                  <p:embed/>
                </p:oleObj>
              </mc:Choice>
              <mc:Fallback>
                <p:oleObj name="Equation" r:id="rId5" imgW="13411200" imgH="18897600" progId="Equation.DSMT4">
                  <p:embed/>
                  <p:pic>
                    <p:nvPicPr>
                      <p:cNvPr id="0" name="图片 59393"/>
                      <p:cNvPicPr>
                        <a:picLocks noChangeAspect="1"/>
                      </p:cNvPicPr>
                      <p:nvPr/>
                    </p:nvPicPr>
                    <p:blipFill>
                      <a:blip r:embed="rId6"/>
                      <a:stretch>
                        <a:fillRect/>
                      </a:stretch>
                    </p:blipFill>
                    <p:spPr>
                      <a:xfrm>
                        <a:off x="3939126" y="755973"/>
                        <a:ext cx="50482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106752" y="755973"/>
          <a:ext cx="438150" cy="714375"/>
        </p:xfrm>
        <a:graphic>
          <a:graphicData uri="http://schemas.openxmlformats.org/presentationml/2006/ole">
            <mc:AlternateContent xmlns:mc="http://schemas.openxmlformats.org/markup-compatibility/2006">
              <mc:Choice xmlns:v="urn:schemas-microsoft-com:vml" Requires="v">
                <p:oleObj name="Equation" r:id="rId7" imgW="11582400" imgH="18897600" progId="Equation.DSMT4">
                  <p:embed/>
                </p:oleObj>
              </mc:Choice>
              <mc:Fallback>
                <p:oleObj name="Equation" r:id="rId7" imgW="11582400" imgH="18897600" progId="Equation.DSMT4">
                  <p:embed/>
                  <p:pic>
                    <p:nvPicPr>
                      <p:cNvPr id="0" name="图片 59394"/>
                      <p:cNvPicPr>
                        <a:picLocks noChangeAspect="1"/>
                      </p:cNvPicPr>
                      <p:nvPr/>
                    </p:nvPicPr>
                    <p:blipFill>
                      <a:blip r:embed="rId8"/>
                      <a:stretch>
                        <a:fillRect/>
                      </a:stretch>
                    </p:blipFill>
                    <p:spPr>
                      <a:xfrm>
                        <a:off x="5106752" y="755973"/>
                        <a:ext cx="438150" cy="714375"/>
                      </a:xfrm>
                      <a:prstGeom prst="rect">
                        <a:avLst/>
                      </a:prstGeom>
                      <a:noFill/>
                      <a:ln w="9525">
                        <a:noFill/>
                      </a:ln>
                    </p:spPr>
                  </p:pic>
                </p:oleObj>
              </mc:Fallback>
            </mc:AlternateContent>
          </a:graphicData>
        </a:graphic>
      </p:graphicFrame>
      <p:sp>
        <p:nvSpPr>
          <p:cNvPr id="7" name="TextBox 2"/>
          <p:cNvSpPr txBox="1"/>
          <p:nvPr/>
        </p:nvSpPr>
        <p:spPr>
          <a:xfrm>
            <a:off x="468000" y="1512357"/>
            <a:ext cx="11831400" cy="49322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(1)①小球在两极板间做匀速圆周运动的条件是什么?</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小球做匀速圆周运动,电场力与重力平衡,可得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qE</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②要求出直流电源的电动势</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,是否可结合平行板电容器两端的电压?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电容器与电阻</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并联,</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两端的电压</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Ed</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,根据欧姆定律得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28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315" kern="0" spc="875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(2)③小球恰从电容器上极板右侧边缘离开电容器,如何</a:t>
            </a:r>
            <a:b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通过几何关系确定圆周运动的半径?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小球在极板间运动的轨迹如图甲所示。</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8541409" y="3300623"/>
          <a:ext cx="838199" cy="723900"/>
        </p:xfrm>
        <a:graphic>
          <a:graphicData uri="http://schemas.openxmlformats.org/presentationml/2006/ole">
            <mc:AlternateContent xmlns:mc="http://schemas.openxmlformats.org/markup-compatibility/2006">
              <mc:Choice xmlns:v="urn:schemas-microsoft-com:vml" Requires="v">
                <p:oleObj name="Equation" r:id="rId9" imgW="22250400" imgH="19202400" progId="Equation.DSMT4">
                  <p:embed/>
                </p:oleObj>
              </mc:Choice>
              <mc:Fallback>
                <p:oleObj name="Equation" r:id="rId9" imgW="22250400" imgH="19202400" progId="Equation.DSMT4">
                  <p:embed/>
                  <p:pic>
                    <p:nvPicPr>
                      <p:cNvPr id="0" name="图片 59395"/>
                      <p:cNvPicPr>
                        <a:picLocks noChangeAspect="1"/>
                      </p:cNvPicPr>
                      <p:nvPr/>
                    </p:nvPicPr>
                    <p:blipFill>
                      <a:blip r:embed="rId10"/>
                      <a:stretch>
                        <a:fillRect/>
                      </a:stretch>
                    </p:blipFill>
                    <p:spPr>
                      <a:xfrm>
                        <a:off x="8541409" y="3300623"/>
                        <a:ext cx="838199"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4108885"/>
          <a:ext cx="1533524" cy="723900"/>
        </p:xfrm>
        <a:graphic>
          <a:graphicData uri="http://schemas.openxmlformats.org/presentationml/2006/ole">
            <mc:AlternateContent xmlns:mc="http://schemas.openxmlformats.org/markup-compatibility/2006">
              <mc:Choice xmlns:v="urn:schemas-microsoft-com:vml" Requires="v">
                <p:oleObj name="Equation" r:id="rId11" imgW="40538400" imgH="19202400" progId="Equation.DSMT4">
                  <p:embed/>
                </p:oleObj>
              </mc:Choice>
              <mc:Fallback>
                <p:oleObj name="Equation" r:id="rId11" imgW="40538400" imgH="19202400" progId="Equation.DSMT4">
                  <p:embed/>
                  <p:pic>
                    <p:nvPicPr>
                      <p:cNvPr id="0" name="图片 59396"/>
                      <p:cNvPicPr>
                        <a:picLocks noChangeAspect="1"/>
                      </p:cNvPicPr>
                      <p:nvPr/>
                    </p:nvPicPr>
                    <p:blipFill>
                      <a:blip r:embed="rId12"/>
                      <a:stretch>
                        <a:fillRect/>
                      </a:stretch>
                    </p:blipFill>
                    <p:spPr>
                      <a:xfrm>
                        <a:off x="468000" y="4108885"/>
                        <a:ext cx="1533524" cy="723900"/>
                      </a:xfrm>
                      <a:prstGeom prst="rect">
                        <a:avLst/>
                      </a:prstGeom>
                      <a:noFill/>
                      <a:ln w="9525">
                        <a:noFill/>
                      </a:ln>
                    </p:spPr>
                  </p:pic>
                </p:oleObj>
              </mc:Fallback>
            </mc:AlternateContent>
          </a:graphicData>
        </a:graphic>
      </p:graphicFrame>
      <p:pic>
        <p:nvPicPr>
          <p:cNvPr id="10" name="图片 3" descr="textimage109.jpeg"/>
          <p:cNvPicPr>
            <a:picLocks noChangeAspect="1"/>
          </p:cNvPicPr>
          <p:nvPr/>
        </p:nvPicPr>
        <p:blipFill>
          <a:blip r:embed="rId13" cstate="print"/>
          <a:stretch>
            <a:fillRect/>
          </a:stretch>
        </p:blipFill>
        <p:spPr>
          <a:xfrm>
            <a:off x="8292200" y="4083545"/>
            <a:ext cx="1552575" cy="2085974"/>
          </a:xfrm>
          <a:prstGeom prst="rect">
            <a:avLst/>
          </a:prstGeom>
        </p:spPr>
      </p:pic>
      <p:pic>
        <p:nvPicPr>
          <p:cNvPr id="11" name="图片 4" descr="textimage110.jpeg"/>
          <p:cNvPicPr>
            <a:picLocks noChangeAspect="1"/>
          </p:cNvPicPr>
          <p:nvPr/>
        </p:nvPicPr>
        <p:blipFill>
          <a:blip r:embed="rId14" cstate="print"/>
          <a:stretch>
            <a:fillRect/>
          </a:stretch>
        </p:blipFill>
        <p:spPr>
          <a:xfrm>
            <a:off x="10188550" y="4068341"/>
            <a:ext cx="1553224" cy="2116381"/>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71134"/>
          </a:xfrm>
          <a:prstGeom prst="rect">
            <a:avLst/>
          </a:prstGeom>
          <a:noFill/>
        </p:spPr>
        <p:txBody>
          <a:bodyPr wrap="square" lIns="0" tIns="0" rIns="0" bIns="0" rtlCol="0">
            <a:spAutoFit/>
          </a:bodyPr>
          <a:lstStyle/>
          <a:p>
            <a:pPr marL="0" indent="0" eaLnBrk="0" latinLnBrk="1" hangingPunct="0">
              <a:lnSpc>
                <a:spcPct val="150000"/>
              </a:lnSpc>
              <a:spcBef>
                <a:spcPts val="2145"/>
              </a:spcBef>
              <a:buNone/>
            </a:pPr>
            <a:r>
              <a:rPr lang="zh-CN" altLang="en-US" sz="2410" kern="0" dirty="0">
                <a:solidFill>
                  <a:srgbClr val="000000"/>
                </a:solidFill>
                <a:latin typeface="Times New Roman" panose="02020603050405020304" pitchFamily="65" charset="-122"/>
                <a:ea typeface="楷体_GB2312" pitchFamily="65" charset="-122"/>
              </a:rPr>
              <a:t>设小球做圆周运动的半径为</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,根据几何关系有</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045" kern="0" spc="730" dirty="0">
                <a:solidFill>
                  <a:srgbClr val="000000"/>
                </a:solidFill>
                <a:latin typeface="Times New Roman" panose="02020603050405020304" pitchFamily="65" charset="-122"/>
                <a:ea typeface="楷体_GB2312" pitchFamily="65" charset="-122"/>
              </a:rPr>
              <a:t> </a:t>
            </a:r>
            <a:r>
              <a:rPr lang="zh-CN" altLang="en-US" sz="2410" i="1" kern="0" dirty="0">
                <a:solidFill>
                  <a:srgbClr val="000000"/>
                </a:solidFill>
                <a:latin typeface="Times New Roman" panose="02020603050405020304" pitchFamily="65" charset="-122"/>
                <a:ea typeface="楷体_GB2312" pitchFamily="65" charset="-122"/>
              </a:rPr>
              <a:t>d</a:t>
            </a:r>
            <a:r>
              <a:rPr lang="zh-CN" altLang="en-US" sz="2410" kern="0" dirty="0">
                <a:solidFill>
                  <a:srgbClr val="000000"/>
                </a:solidFill>
                <a:latin typeface="Times New Roman" panose="02020603050405020304" pitchFamily="65" charset="-122"/>
                <a:ea typeface="楷体_GB2312" pitchFamily="65" charset="-122"/>
              </a:rPr>
              <a:t>)</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r</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r</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d</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根据</a:t>
            </a:r>
            <a:r>
              <a:rPr lang="zh-CN" altLang="en-US" sz="2410" i="1" kern="0" dirty="0">
                <a:solidFill>
                  <a:srgbClr val="000000"/>
                </a:solidFill>
                <a:latin typeface="Times New Roman" panose="02020603050405020304" pitchFamily="65" charset="-122"/>
                <a:ea typeface="楷体_GB2312" pitchFamily="65" charset="-122"/>
              </a:rPr>
              <a:t>qvB</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3195" kern="0" spc="-72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69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65" charset="-122"/>
                <a:ea typeface="楷体_GB2312" pitchFamily="65" charset="-122"/>
              </a:rPr>
              <a:t>(3)</a:t>
            </a:r>
            <a:r>
              <a:rPr lang="zh-CN" altLang="en-US" sz="2410" kern="0" dirty="0">
                <a:solidFill>
                  <a:srgbClr val="000000"/>
                </a:solidFill>
                <a:latin typeface="Times New Roman" panose="02020603050405020304"/>
                <a:ea typeface="楷体_GB2312" pitchFamily="65" charset="-122"/>
              </a:rPr>
              <a:t>④</a:t>
            </a:r>
            <a:r>
              <a:rPr lang="zh-CN" altLang="en-US" sz="2410" kern="0" dirty="0">
                <a:solidFill>
                  <a:srgbClr val="000000"/>
                </a:solidFill>
                <a:latin typeface="Times New Roman" panose="02020603050405020304" pitchFamily="65" charset="-122"/>
                <a:ea typeface="楷体_GB2312" pitchFamily="65" charset="-122"/>
              </a:rPr>
              <a:t>小球离开电容器后做直线运动的条件是什么?需要满足什么规律?</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小球飞出电容器后,由几何关系可知速度方向与水平方向夹角为60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,要使小球做直线</a:t>
            </a:r>
            <a:endParaRPr lang="zh-CN" altLang="en-US" dirty="0"/>
          </a:p>
        </p:txBody>
      </p:sp>
      <p:graphicFrame>
        <p:nvGraphicFramePr>
          <p:cNvPr id="6" name="对象 5"/>
          <p:cNvGraphicFramePr>
            <a:graphicFrameLocks noChangeAspect="1"/>
          </p:cNvGraphicFramePr>
          <p:nvPr/>
        </p:nvGraphicFramePr>
        <p:xfrm>
          <a:off x="1391803" y="1317383"/>
          <a:ext cx="352425" cy="352425"/>
        </p:xfrm>
        <a:graphic>
          <a:graphicData uri="http://schemas.openxmlformats.org/presentationml/2006/ole">
            <mc:AlternateContent xmlns:mc="http://schemas.openxmlformats.org/markup-compatibility/2006">
              <mc:Choice xmlns:v="urn:schemas-microsoft-com:vml" Requires="v">
                <p:oleObj name="Equation" r:id="rId3" imgW="9448800" imgH="9448800" progId="Equation.DSMT4">
                  <p:embed/>
                </p:oleObj>
              </mc:Choice>
              <mc:Fallback>
                <p:oleObj name="Equation" r:id="rId3" imgW="9448800" imgH="9448800" progId="Equation.DSMT4">
                  <p:embed/>
                  <p:pic>
                    <p:nvPicPr>
                      <p:cNvPr id="0" name="图片 60416"/>
                      <p:cNvPicPr>
                        <a:picLocks noChangeAspect="1"/>
                      </p:cNvPicPr>
                      <p:nvPr/>
                    </p:nvPicPr>
                    <p:blipFill>
                      <a:blip r:embed="rId4"/>
                      <a:stretch>
                        <a:fillRect/>
                      </a:stretch>
                    </p:blipFill>
                    <p:spPr>
                      <a:xfrm>
                        <a:off x="1391803" y="1317383"/>
                        <a:ext cx="352425" cy="352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33357" y="1876078"/>
          <a:ext cx="314324" cy="695324"/>
        </p:xfrm>
        <a:graphic>
          <a:graphicData uri="http://schemas.openxmlformats.org/presentationml/2006/ole">
            <mc:AlternateContent xmlns:mc="http://schemas.openxmlformats.org/markup-compatibility/2006">
              <mc:Choice xmlns:v="urn:schemas-microsoft-com:vml" Requires="v">
                <p:oleObj name="Equation" r:id="rId5" imgW="8229600" imgH="18288000" progId="Equation.DSMT4">
                  <p:embed/>
                </p:oleObj>
              </mc:Choice>
              <mc:Fallback>
                <p:oleObj name="Equation" r:id="rId5" imgW="8229600" imgH="18288000" progId="Equation.DSMT4">
                  <p:embed/>
                  <p:pic>
                    <p:nvPicPr>
                      <p:cNvPr id="0" name="图片 60417"/>
                      <p:cNvPicPr>
                        <a:picLocks noChangeAspect="1"/>
                      </p:cNvPicPr>
                      <p:nvPr/>
                    </p:nvPicPr>
                    <p:blipFill>
                      <a:blip r:embed="rId6"/>
                      <a:stretch>
                        <a:fillRect/>
                      </a:stretch>
                    </p:blipFill>
                    <p:spPr>
                      <a:xfrm>
                        <a:off x="1933357" y="1876078"/>
                        <a:ext cx="31432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292445" y="1913806"/>
          <a:ext cx="504825" cy="714375"/>
        </p:xfrm>
        <a:graphic>
          <a:graphicData uri="http://schemas.openxmlformats.org/presentationml/2006/ole">
            <mc:AlternateContent xmlns:mc="http://schemas.openxmlformats.org/markup-compatibility/2006">
              <mc:Choice xmlns:v="urn:schemas-microsoft-com:vml" Requires="v">
                <p:oleObj name="Equation" r:id="rId7" imgW="13411200" imgH="18897600" progId="Equation.DSMT4">
                  <p:embed/>
                </p:oleObj>
              </mc:Choice>
              <mc:Fallback>
                <p:oleObj name="Equation" r:id="rId7" imgW="13411200" imgH="18897600" progId="Equation.DSMT4">
                  <p:embed/>
                  <p:pic>
                    <p:nvPicPr>
                      <p:cNvPr id="0" name="图片 60418"/>
                      <p:cNvPicPr>
                        <a:picLocks noChangeAspect="1"/>
                      </p:cNvPicPr>
                      <p:nvPr/>
                    </p:nvPicPr>
                    <p:blipFill>
                      <a:blip r:embed="rId8"/>
                      <a:stretch>
                        <a:fillRect/>
                      </a:stretch>
                    </p:blipFill>
                    <p:spPr>
                      <a:xfrm>
                        <a:off x="3292445" y="1913806"/>
                        <a:ext cx="504825" cy="714375"/>
                      </a:xfrm>
                      <a:prstGeom prst="rect">
                        <a:avLst/>
                      </a:prstGeom>
                      <a:noFill/>
                      <a:ln w="9525">
                        <a:noFill/>
                      </a:ln>
                    </p:spPr>
                  </p:pic>
                </p:oleObj>
              </mc:Fallback>
            </mc:AlternateContent>
          </a:graphicData>
        </a:graphic>
      </p:graphicFrame>
      <p:sp>
        <p:nvSpPr>
          <p:cNvPr id="9" name="TextBox 2"/>
          <p:cNvSpPr txBox="1"/>
          <p:nvPr/>
        </p:nvSpPr>
        <p:spPr>
          <a:xfrm>
            <a:off x="468000" y="3661346"/>
            <a:ext cx="11831400" cy="13270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运动,则在垂直速度方向重力的分力与电场力平衡,此时电场力有最小值,如图乙所示。</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由几何关系知</a:t>
            </a:r>
            <a:r>
              <a:rPr lang="zh-CN" altLang="en-US" sz="2410" i="1" kern="0" dirty="0">
                <a:solidFill>
                  <a:srgbClr val="000000"/>
                </a:solidFill>
                <a:latin typeface="Times New Roman" panose="02020603050405020304" pitchFamily="65" charset="-122"/>
                <a:ea typeface="楷体_GB2312" pitchFamily="65" charset="-122"/>
              </a:rPr>
              <a:t>E</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q</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mg</a:t>
            </a:r>
            <a:r>
              <a:rPr lang="zh-CN" altLang="en-US" sz="2410" kern="0" dirty="0">
                <a:solidFill>
                  <a:srgbClr val="000000"/>
                </a:solidFill>
                <a:latin typeface="Times New Roman" panose="02020603050405020304" pitchFamily="65" charset="-122"/>
                <a:ea typeface="楷体_GB2312" pitchFamily="65" charset="-122"/>
              </a:rPr>
              <a:t> cos 60</a:t>
            </a:r>
            <a:r>
              <a:rPr lang="zh-CN" altLang="en-US" sz="2410"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楷体_GB2312" pitchFamily="65" charset="-122"/>
              </a:rPr>
              <a:t>,解得</a:t>
            </a:r>
            <a:r>
              <a:rPr lang="zh-CN" altLang="en-US" sz="2410" i="1" kern="0" dirty="0">
                <a:solidFill>
                  <a:srgbClr val="000000"/>
                </a:solidFill>
                <a:latin typeface="Times New Roman" panose="02020603050405020304" pitchFamily="65" charset="-122"/>
                <a:ea typeface="楷体_GB2312" pitchFamily="65" charset="-122"/>
              </a:rPr>
              <a:t>E</a:t>
            </a:r>
            <a:r>
              <a:rPr lang="zh-CN" altLang="en-US" sz="2410" kern="0" dirty="0">
                <a:solidFill>
                  <a:srgbClr val="000000"/>
                </a:solidFill>
                <a:latin typeface="Times New Roman" panose="02020603050405020304" pitchFamily="65" charset="-122"/>
                <a:ea typeface="楷体_GB2312" pitchFamily="65" charset="-122"/>
              </a:rPr>
              <a:t>'=</a:t>
            </a:r>
            <a:r>
              <a:rPr lang="zh-CN" altLang="en-US" sz="3285" kern="0" spc="16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0" name="对象 9"/>
          <p:cNvGraphicFramePr>
            <a:graphicFrameLocks noChangeAspect="1"/>
          </p:cNvGraphicFramePr>
          <p:nvPr/>
        </p:nvGraphicFramePr>
        <p:xfrm>
          <a:off x="5326473" y="4356373"/>
          <a:ext cx="438150" cy="714375"/>
        </p:xfrm>
        <a:graphic>
          <a:graphicData uri="http://schemas.openxmlformats.org/presentationml/2006/ole">
            <mc:AlternateContent xmlns:mc="http://schemas.openxmlformats.org/markup-compatibility/2006">
              <mc:Choice xmlns:v="urn:schemas-microsoft-com:vml" Requires="v">
                <p:oleObj name="Equation" r:id="rId9" imgW="11582400" imgH="18897600" progId="Equation.DSMT4">
                  <p:embed/>
                </p:oleObj>
              </mc:Choice>
              <mc:Fallback>
                <p:oleObj name="Equation" r:id="rId9" imgW="11582400" imgH="18897600" progId="Equation.DSMT4">
                  <p:embed/>
                  <p:pic>
                    <p:nvPicPr>
                      <p:cNvPr id="0" name="图片 60419"/>
                      <p:cNvPicPr>
                        <a:picLocks noChangeAspect="1"/>
                      </p:cNvPicPr>
                      <p:nvPr/>
                    </p:nvPicPr>
                    <p:blipFill>
                      <a:blip r:embed="rId10"/>
                      <a:stretch>
                        <a:fillRect/>
                      </a:stretch>
                    </p:blipFill>
                    <p:spPr>
                      <a:xfrm>
                        <a:off x="5326473" y="4356373"/>
                        <a:ext cx="438150" cy="714375"/>
                      </a:xfrm>
                      <a:prstGeom prst="rect">
                        <a:avLst/>
                      </a:prstGeom>
                      <a:noFill/>
                      <a:ln w="9525">
                        <a:noFill/>
                      </a:ln>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376734" cy="3522246"/>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  </a:t>
            </a:r>
            <a:r>
              <a:rPr lang="zh-CN" altLang="en-US" sz="2410" kern="0" dirty="0">
                <a:solidFill>
                  <a:srgbClr val="000000"/>
                </a:solidFill>
                <a:latin typeface="Times New Roman" panose="02020603050405020304" pitchFamily="65" charset="-122"/>
                <a:ea typeface="华文细黑" panose="02010600040101010101" pitchFamily="65" charset="-122"/>
              </a:rPr>
              <a:t>　如图甲所示,空间存在匀强磁场和匀强电场,磁感应强度大小为</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,方向垂直于</a:t>
            </a:r>
            <a:br>
              <a:rPr dirty="0"/>
            </a:br>
            <a:r>
              <a:rPr lang="zh-CN" altLang="en-US" sz="2410" i="1" kern="0" dirty="0">
                <a:solidFill>
                  <a:srgbClr val="000000"/>
                </a:solidFill>
                <a:latin typeface="Times New Roman" panose="02020603050405020304" pitchFamily="65" charset="-122"/>
                <a:ea typeface="华文细黑" panose="02010600040101010101" pitchFamily="65" charset="-122"/>
              </a:rPr>
              <a:t>Oxy</a:t>
            </a:r>
            <a:r>
              <a:rPr lang="zh-CN" altLang="en-US" sz="2410" kern="0" dirty="0">
                <a:solidFill>
                  <a:srgbClr val="000000"/>
                </a:solidFill>
                <a:latin typeface="Times New Roman" panose="02020603050405020304" pitchFamily="65" charset="-122"/>
                <a:ea typeface="华文细黑" panose="02010600040101010101" pitchFamily="65" charset="-122"/>
              </a:rPr>
              <a:t>平面向里,电场强度大小</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2410" kern="0" dirty="0">
                <a:solidFill>
                  <a:srgbClr val="000000"/>
                </a:solidFill>
                <a:latin typeface="Times New Roman" panose="02020603050405020304" pitchFamily="65" charset="-122"/>
                <a:ea typeface="华文细黑" panose="02010600040101010101" pitchFamily="65" charset="-122"/>
              </a:rPr>
              <a:t>随时间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周期性变化的规律如图乙所示(</a:t>
            </a:r>
            <a:r>
              <a:rPr lang="zh-CN" altLang="en-US" sz="2410" i="1" kern="0" dirty="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未知),方向平行</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于</a:t>
            </a:r>
            <a:r>
              <a:rPr lang="zh-CN" altLang="en-US" sz="2410" i="1" kern="0" dirty="0">
                <a:solidFill>
                  <a:srgbClr val="000000"/>
                </a:solidFill>
                <a:latin typeface="Times New Roman" panose="02020603050405020304" pitchFamily="65" charset="-122"/>
                <a:ea typeface="华文细黑" panose="02010600040101010101" pitchFamily="65" charset="-122"/>
              </a:rPr>
              <a:t>Oxy</a:t>
            </a:r>
            <a:r>
              <a:rPr lang="zh-CN" altLang="en-US" sz="2410" kern="0" dirty="0">
                <a:solidFill>
                  <a:srgbClr val="000000"/>
                </a:solidFill>
                <a:latin typeface="Times New Roman" panose="02020603050405020304" pitchFamily="65" charset="-122"/>
                <a:ea typeface="华文细黑" panose="02010600040101010101" pitchFamily="65" charset="-122"/>
              </a:rPr>
              <a:t>平面(图中未画出)。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=0时刻,一电荷量为+</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的粒子</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点由静止释</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放进入第一象限,运动到离</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轴的最远距离为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时,加速度大小</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330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时刻粒子运动</a:t>
            </a:r>
            <a:endParaRPr lang="zh-CN" altLang="en-US" dirty="0"/>
          </a:p>
          <a:p>
            <a:pPr marL="0" indent="0" eaLnBrk="0" latinLnBrk="1" hangingPunct="0">
              <a:lnSpc>
                <a:spcPct val="13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到</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轴上</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点,速度恰好为0,不计粒子重力。</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(1)求粒子从</a:t>
            </a:r>
            <a:r>
              <a:rPr lang="zh-CN" altLang="en-US" sz="2410" i="1" kern="0" dirty="0">
                <a:solidFill>
                  <a:srgbClr val="000000"/>
                </a:solidFill>
                <a:latin typeface="Times New Roman" panose="02020603050405020304" pitchFamily="65" charset="-122"/>
                <a:ea typeface="华文细黑" panose="02010600040101010101" pitchFamily="65" charset="-122"/>
              </a:rPr>
              <a:t>O</a:t>
            </a:r>
            <a:r>
              <a:rPr lang="zh-CN" altLang="en-US" sz="2410" kern="0" dirty="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点的过程中电场力做的功</a:t>
            </a:r>
            <a:r>
              <a:rPr lang="zh-CN" altLang="en-US" sz="2410" i="1" kern="0" dirty="0">
                <a:solidFill>
                  <a:srgbClr val="000000"/>
                </a:solidFill>
                <a:latin typeface="Times New Roman" panose="02020603050405020304" pitchFamily="65" charset="-122"/>
                <a:ea typeface="华文细黑" panose="02010600040101010101" pitchFamily="65" charset="-122"/>
              </a:rPr>
              <a:t>W</a:t>
            </a:r>
            <a:r>
              <a:rPr lang="zh-CN" altLang="en-US" sz="2410" kern="0" dirty="0">
                <a:solidFill>
                  <a:srgbClr val="000000"/>
                </a:solidFill>
                <a:latin typeface="Times New Roman" panose="02020603050405020304" pitchFamily="65" charset="-122"/>
                <a:ea typeface="华文细黑" panose="02010600040101010101" pitchFamily="65" charset="-122"/>
              </a:rPr>
              <a:t>,并判断0~2</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时间内电场的方向;</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(2)求粒子离</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轴最远时的速度大小</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及粒子经过</a:t>
            </a:r>
            <a:r>
              <a:rPr lang="zh-CN" altLang="en-US" sz="2410" i="1" kern="0" dirty="0">
                <a:solidFill>
                  <a:srgbClr val="000000"/>
                </a:solidFill>
                <a:latin typeface="Times New Roman" panose="02020603050405020304" pitchFamily="65" charset="-122"/>
                <a:ea typeface="华文细黑" panose="02010600040101010101" pitchFamily="65" charset="-122"/>
              </a:rPr>
              <a:t>P</a:t>
            </a:r>
            <a:r>
              <a:rPr lang="zh-CN" altLang="en-US" sz="2410" kern="0" dirty="0">
                <a:solidFill>
                  <a:srgbClr val="000000"/>
                </a:solidFill>
                <a:latin typeface="Times New Roman" panose="02020603050405020304" pitchFamily="65" charset="-122"/>
                <a:ea typeface="华文细黑" panose="02010600040101010101" pitchFamily="65" charset="-122"/>
              </a:rPr>
              <a:t>点的时刻。</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145356060"/>
              </p:ext>
            </p:extLst>
          </p:nvPr>
        </p:nvGraphicFramePr>
        <p:xfrm>
          <a:off x="8635468" y="1764085"/>
          <a:ext cx="828674" cy="695324"/>
        </p:xfrm>
        <a:graphic>
          <a:graphicData uri="http://schemas.openxmlformats.org/presentationml/2006/ole">
            <mc:AlternateContent xmlns:mc="http://schemas.openxmlformats.org/markup-compatibility/2006">
              <mc:Choice xmlns:v="urn:schemas-microsoft-com:vml" Requires="v">
                <p:oleObj name="Equation" r:id="rId3" imgW="21945600" imgH="18288000" progId="Equation.DSMT4">
                  <p:embed/>
                </p:oleObj>
              </mc:Choice>
              <mc:Fallback>
                <p:oleObj name="Equation" r:id="rId3" imgW="21945600" imgH="18288000" progId="Equation.DSMT4">
                  <p:embed/>
                  <p:pic>
                    <p:nvPicPr>
                      <p:cNvPr id="0" name="图片 61440"/>
                      <p:cNvPicPr>
                        <a:picLocks noChangeAspect="1"/>
                      </p:cNvPicPr>
                      <p:nvPr/>
                    </p:nvPicPr>
                    <p:blipFill>
                      <a:blip r:embed="rId4"/>
                      <a:stretch>
                        <a:fillRect/>
                      </a:stretch>
                    </p:blipFill>
                    <p:spPr>
                      <a:xfrm>
                        <a:off x="8635468" y="1764085"/>
                        <a:ext cx="828674" cy="695324"/>
                      </a:xfrm>
                      <a:prstGeom prst="rect">
                        <a:avLst/>
                      </a:prstGeom>
                      <a:noFill/>
                      <a:ln w="9525">
                        <a:noFill/>
                      </a:ln>
                    </p:spPr>
                  </p:pic>
                </p:oleObj>
              </mc:Fallback>
            </mc:AlternateContent>
          </a:graphicData>
        </a:graphic>
      </p:graphicFrame>
      <p:pic>
        <p:nvPicPr>
          <p:cNvPr id="5" name="图片 3" descr="textimage111.jpeg"/>
          <p:cNvPicPr>
            <a:picLocks noChangeAspect="1"/>
          </p:cNvPicPr>
          <p:nvPr/>
        </p:nvPicPr>
        <p:blipFill>
          <a:blip r:embed="rId5" cstate="print"/>
          <a:stretch>
            <a:fillRect/>
          </a:stretch>
        </p:blipFill>
        <p:spPr>
          <a:xfrm>
            <a:off x="683494" y="4019054"/>
            <a:ext cx="2016224" cy="2699316"/>
          </a:xfrm>
          <a:prstGeom prst="rect">
            <a:avLst/>
          </a:prstGeom>
        </p:spPr>
      </p:pic>
      <p:pic>
        <p:nvPicPr>
          <p:cNvPr id="6" name="图片 4" descr="textimage112.jpeg"/>
          <p:cNvPicPr>
            <a:picLocks noChangeAspect="1"/>
          </p:cNvPicPr>
          <p:nvPr/>
        </p:nvPicPr>
        <p:blipFill>
          <a:blip r:embed="rId6" cstate="print"/>
          <a:stretch>
            <a:fillRect/>
          </a:stretch>
        </p:blipFill>
        <p:spPr>
          <a:xfrm>
            <a:off x="2699718" y="3918126"/>
            <a:ext cx="4327178" cy="2448272"/>
          </a:xfrm>
          <a:prstGeom prst="rect">
            <a:avLst/>
          </a:prstGeom>
        </p:spPr>
      </p:pic>
      <p:sp>
        <p:nvSpPr>
          <p:cNvPr id="3" name="TextBox 2"/>
          <p:cNvSpPr txBox="1"/>
          <p:nvPr/>
        </p:nvSpPr>
        <p:spPr>
          <a:xfrm>
            <a:off x="4853450" y="3639558"/>
            <a:ext cx="7564035" cy="6278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(1)0</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沿</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轴正方向  (2)</a:t>
            </a:r>
            <a:r>
              <a:rPr lang="zh-CN" altLang="en-US" sz="3090" kern="0" spc="1636"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en-US" altLang="zh-CN"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+1)</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0</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=0,1,2,</a:t>
            </a:r>
            <a:r>
              <a:rPr lang="zh-CN" altLang="en-US" sz="2410" kern="0" dirty="0">
                <a:solidFill>
                  <a:srgbClr val="000000"/>
                </a:solidFill>
                <a:latin typeface="黑体" panose="02010609060101010101"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037312351"/>
              </p:ext>
            </p:extLst>
          </p:nvPr>
        </p:nvGraphicFramePr>
        <p:xfrm>
          <a:off x="8669344" y="3747531"/>
          <a:ext cx="600075" cy="657225"/>
        </p:xfrm>
        <a:graphic>
          <a:graphicData uri="http://schemas.openxmlformats.org/presentationml/2006/ole">
            <mc:AlternateContent xmlns:mc="http://schemas.openxmlformats.org/markup-compatibility/2006">
              <mc:Choice xmlns:v="urn:schemas-microsoft-com:vml" Requires="v">
                <p:oleObj name="Equation" r:id="rId7" imgW="15849600" imgH="17373600" progId="Equation.DSMT4">
                  <p:embed/>
                </p:oleObj>
              </mc:Choice>
              <mc:Fallback>
                <p:oleObj name="Equation" r:id="rId7" imgW="15849600" imgH="17373600" progId="Equation.DSMT4">
                  <p:embed/>
                  <p:pic>
                    <p:nvPicPr>
                      <p:cNvPr id="4" name="对象 3"/>
                      <p:cNvPicPr>
                        <a:picLocks noChangeAspect="1"/>
                      </p:cNvPicPr>
                      <p:nvPr/>
                    </p:nvPicPr>
                    <p:blipFill>
                      <a:blip r:embed="rId8"/>
                      <a:stretch>
                        <a:fillRect/>
                      </a:stretch>
                    </p:blipFill>
                    <p:spPr>
                      <a:xfrm>
                        <a:off x="8669344" y="3747531"/>
                        <a:ext cx="600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840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二、安培力的大小</a:t>
            </a:r>
            <a:endParaRPr lang="zh-CN" altLang="en-US" b="1"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BIl</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sin </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(其中</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为</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与</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之间的夹角,如图所示)。</a:t>
            </a:r>
            <a:endParaRPr lang="en-US" altLang="zh-CN"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(1)当磁场</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的方向与电流</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的方向垂直时:</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BIl</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(2)当磁场</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的方向与电流</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I</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的方向平行时:</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15.jpeg"/>
          <p:cNvPicPr>
            <a:picLocks noChangeAspect="1"/>
          </p:cNvPicPr>
          <p:nvPr/>
        </p:nvPicPr>
        <p:blipFill>
          <a:blip r:embed="rId3" cstate="print"/>
          <a:stretch>
            <a:fillRect/>
          </a:stretch>
        </p:blipFill>
        <p:spPr>
          <a:xfrm>
            <a:off x="9048394" y="386211"/>
            <a:ext cx="2665909" cy="3034058"/>
          </a:xfrm>
          <a:prstGeom prst="rect">
            <a:avLst/>
          </a:prstGeom>
        </p:spPr>
      </p:pic>
      <p:sp>
        <p:nvSpPr>
          <p:cNvPr id="4" name="TextBox 2">
            <a:extLst>
              <a:ext uri="{FF2B5EF4-FFF2-40B4-BE49-F238E27FC236}">
                <a16:creationId xmlns:a16="http://schemas.microsoft.com/office/drawing/2014/main" id="{5E4CED91-F230-2F0D-AB9B-912AFF7F5290}"/>
              </a:ext>
            </a:extLst>
          </p:cNvPr>
          <p:cNvSpPr txBox="1"/>
          <p:nvPr/>
        </p:nvSpPr>
        <p:spPr>
          <a:xfrm>
            <a:off x="453885" y="2808642"/>
            <a:ext cx="11831400" cy="16136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(3)</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是指有效长度</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弯曲通电导线的有效长度</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l</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等于连接导线两端点的线段的长度</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,相应的电流方向沿两端</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点连线由始端流向末端,如图所示。</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5" name="图片 3" descr="textimage16.jpeg">
            <a:extLst>
              <a:ext uri="{FF2B5EF4-FFF2-40B4-BE49-F238E27FC236}">
                <a16:creationId xmlns:a16="http://schemas.microsoft.com/office/drawing/2014/main" id="{11C2B125-9FCC-BFA7-17E4-0CE0E5B752FB}"/>
              </a:ext>
            </a:extLst>
          </p:cNvPr>
          <p:cNvPicPr>
            <a:picLocks noChangeAspect="1"/>
          </p:cNvPicPr>
          <p:nvPr/>
        </p:nvPicPr>
        <p:blipFill>
          <a:blip r:embed="rId4" cstate="print"/>
          <a:stretch>
            <a:fillRect/>
          </a:stretch>
        </p:blipFill>
        <p:spPr>
          <a:xfrm>
            <a:off x="5302530" y="4025383"/>
            <a:ext cx="5770666" cy="2298485"/>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323454" y="251917"/>
            <a:ext cx="11831400" cy="3124125"/>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DE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(1)①粒子从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点的过程中什么力做功?</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时间内,粒子从</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点,洛伦兹力不做功,粒子运动到</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点速度恰好为0。根据</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动能定理有</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=0,则</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W</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qU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U</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φ</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轴为匀强电场的等势线。</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②知道带电粒子带正电,要判断电场的方向,能否从带电粒子受到的电场力的方向出发?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根据题意可知,粒子由静止释放进入第一象限(点拨:判断电场力方向的切入点),说明带</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电粒子受到的电场力沿</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轴正方向,即0~2</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时间内,匀强电场的方向沿</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轴正方向。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(2)③从题图乙中提取信息如图1所示,你能否根据信息画出带电粒子的运动轨迹?</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3" name="图片 3" descr="textimage113.jpeg">
            <a:extLst>
              <a:ext uri="{FF2B5EF4-FFF2-40B4-BE49-F238E27FC236}">
                <a16:creationId xmlns:a16="http://schemas.microsoft.com/office/drawing/2014/main" id="{E691B62F-E3E2-081E-4EB8-2840DA014E6A}"/>
              </a:ext>
            </a:extLst>
          </p:cNvPr>
          <p:cNvPicPr>
            <a:picLocks noChangeAspect="1"/>
          </p:cNvPicPr>
          <p:nvPr/>
        </p:nvPicPr>
        <p:blipFill>
          <a:blip r:embed="rId3" cstate="print"/>
          <a:stretch>
            <a:fillRect/>
          </a:stretch>
        </p:blipFill>
        <p:spPr>
          <a:xfrm>
            <a:off x="1490384" y="3898832"/>
            <a:ext cx="3729084" cy="2528192"/>
          </a:xfrm>
          <a:prstGeom prst="rect">
            <a:avLst/>
          </a:prstGeom>
        </p:spPr>
      </p:pic>
      <p:pic>
        <p:nvPicPr>
          <p:cNvPr id="6" name="图片 4" descr="textimage114.jpeg">
            <a:extLst>
              <a:ext uri="{FF2B5EF4-FFF2-40B4-BE49-F238E27FC236}">
                <a16:creationId xmlns:a16="http://schemas.microsoft.com/office/drawing/2014/main" id="{CA9DD2A7-4F0D-2C24-8B25-2021F29D06B8}"/>
              </a:ext>
            </a:extLst>
          </p:cNvPr>
          <p:cNvPicPr>
            <a:picLocks noChangeAspect="1"/>
          </p:cNvPicPr>
          <p:nvPr/>
        </p:nvPicPr>
        <p:blipFill>
          <a:blip r:embed="rId4" cstate="print"/>
          <a:stretch>
            <a:fillRect/>
          </a:stretch>
        </p:blipFill>
        <p:spPr>
          <a:xfrm>
            <a:off x="5884933" y="3898833"/>
            <a:ext cx="4792871" cy="2293584"/>
          </a:xfrm>
          <a:prstGeom prst="rect">
            <a:avLst/>
          </a:prstGeom>
        </p:spPr>
      </p:pic>
      <p:sp>
        <p:nvSpPr>
          <p:cNvPr id="7" name="TextBox 2">
            <a:extLst>
              <a:ext uri="{FF2B5EF4-FFF2-40B4-BE49-F238E27FC236}">
                <a16:creationId xmlns:a16="http://schemas.microsoft.com/office/drawing/2014/main" id="{0C5F4295-9710-698C-9D49-C9135CD65A04}"/>
              </a:ext>
            </a:extLst>
          </p:cNvPr>
          <p:cNvSpPr txBox="1"/>
          <p:nvPr/>
        </p:nvSpPr>
        <p:spPr>
          <a:xfrm>
            <a:off x="395462" y="3294407"/>
            <a:ext cx="4824006" cy="485902"/>
          </a:xfrm>
          <a:prstGeom prst="rect">
            <a:avLst/>
          </a:prstGeom>
          <a:noFill/>
        </p:spPr>
        <p:txBody>
          <a:bodyPr wrap="square" lIns="0" tIns="0" rIns="0" bIns="0" rtlCol="0">
            <a:spAutoFit/>
          </a:bodyPr>
          <a:lstStyle/>
          <a:p>
            <a:pPr marL="0" indent="0" eaLnBrk="0" latinLnBrk="1" hangingPunct="0">
              <a:lnSpc>
                <a:spcPct val="150000"/>
              </a:lnSpc>
              <a:spcBef>
                <a:spcPts val="275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粒子的运动轨迹如图2所示。</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72717"/>
          </a:xfrm>
          <a:prstGeom prst="rect">
            <a:avLst/>
          </a:prstGeom>
          <a:noFill/>
        </p:spPr>
        <p:txBody>
          <a:bodyPr wrap="square" lIns="0" tIns="0" rIns="0" bIns="0" rtlCol="0">
            <a:spAutoFit/>
          </a:bodyPr>
          <a:lstStyle/>
          <a:p>
            <a:pPr marL="0" indent="0" eaLnBrk="0" latinLnBrk="1" hangingPunct="0">
              <a:lnSpc>
                <a:spcPct val="130000"/>
              </a:lnSpc>
              <a:spcBef>
                <a:spcPts val="202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当粒子运动到离</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y</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轴最远时,根据牛顿第二定律得</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qvB</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qE</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ma</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根据动能定理有</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qE</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mv</a:t>
            </a:r>
            <a:r>
              <a:rPr lang="zh-CN" altLang="en-US" sz="1815" kern="0" baseline="59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4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又</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20" kern="0" spc="3305"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9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联立解得</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63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4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④带电粒子在交变场中的运动,往往涉及周期性问题,你能否从带电粒子的运动分析中</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总结出相应的运动规律?</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粒子在</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的运动与0~</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类似,在2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时刻电场方向变为沿</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轴负方向,之后粒子在第二象</a:t>
            </a:r>
            <a:br>
              <a:rPr dirty="0">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限内运动,运动规律与0~2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内的运动规律类似,3</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时刻到达</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点,4</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时刻回到</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O</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粒子经过</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点的时刻</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=0,1,2,…)。</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594221590"/>
              </p:ext>
            </p:extLst>
          </p:nvPr>
        </p:nvGraphicFramePr>
        <p:xfrm>
          <a:off x="3410130" y="1116013"/>
          <a:ext cx="219074" cy="657224"/>
        </p:xfrm>
        <a:graphic>
          <a:graphicData uri="http://schemas.openxmlformats.org/presentationml/2006/ole">
            <mc:AlternateContent xmlns:mc="http://schemas.openxmlformats.org/markup-compatibility/2006">
              <mc:Choice xmlns:v="urn:schemas-microsoft-com:vml" Requires="v">
                <p:oleObj name="Equation" r:id="rId3" imgW="5791200" imgH="17373600" progId="Equation.DSMT4">
                  <p:embed/>
                </p:oleObj>
              </mc:Choice>
              <mc:Fallback>
                <p:oleObj name="Equation" r:id="rId3" imgW="5791200" imgH="17373600" progId="Equation.DSMT4">
                  <p:embed/>
                  <p:pic>
                    <p:nvPicPr>
                      <p:cNvPr id="0" name="图片 63488"/>
                      <p:cNvPicPr>
                        <a:picLocks noChangeAspect="1"/>
                      </p:cNvPicPr>
                      <p:nvPr/>
                    </p:nvPicPr>
                    <p:blipFill>
                      <a:blip r:embed="rId4"/>
                      <a:stretch>
                        <a:fillRect/>
                      </a:stretch>
                    </p:blipFill>
                    <p:spPr>
                      <a:xfrm>
                        <a:off x="3410130" y="1116013"/>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637703234"/>
              </p:ext>
            </p:extLst>
          </p:nvPr>
        </p:nvGraphicFramePr>
        <p:xfrm>
          <a:off x="1098688" y="1764085"/>
          <a:ext cx="828674" cy="695324"/>
        </p:xfrm>
        <a:graphic>
          <a:graphicData uri="http://schemas.openxmlformats.org/presentationml/2006/ole">
            <mc:AlternateContent xmlns:mc="http://schemas.openxmlformats.org/markup-compatibility/2006">
              <mc:Choice xmlns:v="urn:schemas-microsoft-com:vml" Requires="v">
                <p:oleObj name="Equation" r:id="rId5" imgW="21945600" imgH="18288000" progId="Equation.DSMT4">
                  <p:embed/>
                </p:oleObj>
              </mc:Choice>
              <mc:Fallback>
                <p:oleObj name="Equation" r:id="rId5" imgW="21945600" imgH="18288000" progId="Equation.DSMT4">
                  <p:embed/>
                  <p:pic>
                    <p:nvPicPr>
                      <p:cNvPr id="0" name="图片 63489"/>
                      <p:cNvPicPr>
                        <a:picLocks noChangeAspect="1"/>
                      </p:cNvPicPr>
                      <p:nvPr/>
                    </p:nvPicPr>
                    <p:blipFill>
                      <a:blip r:embed="rId6"/>
                      <a:stretch>
                        <a:fillRect/>
                      </a:stretch>
                    </p:blipFill>
                    <p:spPr>
                      <a:xfrm>
                        <a:off x="1098688" y="1764085"/>
                        <a:ext cx="82867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60590408"/>
              </p:ext>
            </p:extLst>
          </p:nvPr>
        </p:nvGraphicFramePr>
        <p:xfrm>
          <a:off x="1999213" y="2412157"/>
          <a:ext cx="600074" cy="657224"/>
        </p:xfrm>
        <a:graphic>
          <a:graphicData uri="http://schemas.openxmlformats.org/presentationml/2006/ole">
            <mc:AlternateContent xmlns:mc="http://schemas.openxmlformats.org/markup-compatibility/2006">
              <mc:Choice xmlns:v="urn:schemas-microsoft-com:vml" Requires="v">
                <p:oleObj name="Equation" r:id="rId7" imgW="15849600" imgH="17373600" progId="Equation.DSMT4">
                  <p:embed/>
                </p:oleObj>
              </mc:Choice>
              <mc:Fallback>
                <p:oleObj name="Equation" r:id="rId7" imgW="15849600" imgH="17373600" progId="Equation.DSMT4">
                  <p:embed/>
                  <p:pic>
                    <p:nvPicPr>
                      <p:cNvPr id="0" name="图片 63490"/>
                      <p:cNvPicPr>
                        <a:picLocks noChangeAspect="1"/>
                      </p:cNvPicPr>
                      <p:nvPr/>
                    </p:nvPicPr>
                    <p:blipFill>
                      <a:blip r:embed="rId8"/>
                      <a:stretch>
                        <a:fillRect/>
                      </a:stretch>
                    </p:blipFill>
                    <p:spPr>
                      <a:xfrm>
                        <a:off x="1999213" y="2412157"/>
                        <a:ext cx="600074" cy="657224"/>
                      </a:xfrm>
                      <a:prstGeom prst="rect">
                        <a:avLst/>
                      </a:prstGeom>
                      <a:noFill/>
                      <a:ln w="9525">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651307438"/>
              </p:ext>
            </p:extLst>
          </p:nvPr>
        </p:nvGraphicFramePr>
        <p:xfrm>
          <a:off x="468000" y="1260000"/>
          <a:ext cx="11268000" cy="4348228"/>
        </p:xfrm>
        <a:graphic>
          <a:graphicData uri="http://schemas.openxmlformats.org/drawingml/2006/table">
            <a:tbl>
              <a:tblPr/>
              <a:tblGrid>
                <a:gridCol w="1583646">
                  <a:extLst>
                    <a:ext uri="{9D8B030D-6E8A-4147-A177-3AD203B41FA5}">
                      <a16:colId xmlns:a16="http://schemas.microsoft.com/office/drawing/2014/main" val="20000"/>
                    </a:ext>
                  </a:extLst>
                </a:gridCol>
                <a:gridCol w="9684354">
                  <a:extLst>
                    <a:ext uri="{9D8B030D-6E8A-4147-A177-3AD203B41FA5}">
                      <a16:colId xmlns:a16="http://schemas.microsoft.com/office/drawing/2014/main" val="20001"/>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电流元法</a:t>
                      </a:r>
                    </a:p>
                  </a:txBody>
                  <a:tcPr marL="45720" marR="45720">
                    <a:solidFill>
                      <a:schemeClr val="accent2">
                        <a:lumMod val="20000"/>
                        <a:lumOff val="80000"/>
                      </a:schemeClr>
                    </a:solidFill>
                  </a:tcPr>
                </a:tc>
                <a:tc>
                  <a:txBody>
                    <a:bodyPr/>
                    <a:lstStyle/>
                    <a:p>
                      <a:pPr eaLnBrk="0" latinLnBrk="1" hangingPunct="0">
                        <a:lnSpc>
                          <a:spcPct val="150000"/>
                        </a:lnSpc>
                        <a:spcBef>
                          <a:spcPts val="60"/>
                        </a:spcBef>
                      </a:pPr>
                      <a:r>
                        <a:rPr lang="zh-CN" altLang="en-US" sz="2010" kern="0" dirty="0">
                          <a:solidFill>
                            <a:srgbClr val="000000"/>
                          </a:solidFill>
                          <a:latin typeface="Times New Roman" panose="02020603050405020304" pitchFamily="65" charset="-122"/>
                          <a:ea typeface="华文细黑" panose="02010600040101010101" pitchFamily="65" charset="-122"/>
                        </a:rPr>
                        <a:t>分割为电流元</a:t>
                      </a:r>
                      <a:r>
                        <a:rPr lang="zh-CN" altLang="en-US" sz="2165" kern="0" spc="698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安培力方向→整段导体所受合力方向→运动方向</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特殊位置法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在特殊位置→安培力方向→运动方向</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等效法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环形电流→小磁针；通电螺线管→条形磁体</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结论法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两电流相互平行时无转动趋势,</a:t>
                      </a:r>
                      <a:r>
                        <a:rPr lang="zh-CN" altLang="en-US" sz="2010" kern="0" dirty="0">
                          <a:solidFill>
                            <a:srgbClr val="FF0000"/>
                          </a:solidFill>
                          <a:latin typeface="Times New Roman" panose="02020603050405020304" pitchFamily="65" charset="-122"/>
                          <a:ea typeface="华文细黑" panose="02010600040101010101" pitchFamily="65" charset="-122"/>
                        </a:rPr>
                        <a:t>同向电流互相吸引,异向电流互相排斥</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u="sng" kern="0" dirty="0">
                          <a:solidFill>
                            <a:srgbClr val="000000"/>
                          </a:solidFill>
                          <a:latin typeface="Times New Roman" panose="02020603050405020304" pitchFamily="65" charset="-122"/>
                          <a:ea typeface="华文细黑" panose="02010600040101010101" pitchFamily="65" charset="-122"/>
                        </a:rPr>
                        <a:t>两不平行的直线电流相互作用时,有转到平行且电流方向相同的趋势</a:t>
                      </a:r>
                    </a:p>
                  </a:txBody>
                  <a:tcPr marL="45720" marR="45720"/>
                </a:tc>
                <a:extLst>
                  <a:ext uri="{0D108BD9-81ED-4DB2-BD59-A6C34878D82A}">
                    <a16:rowId xmlns:a16="http://schemas.microsoft.com/office/drawing/2014/main" val="10003"/>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转换研究</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对象法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定性分析磁体在电流产生的磁场作用下的受力或运动的问题时,可先分析电流在磁体产生的磁场中所受的安培力,然后由牛顿第三定律确定磁体所受电流产生的磁场的作用力,从而确定磁体所受合力及运动方向</a:t>
                      </a:r>
                    </a:p>
                  </a:txBody>
                  <a:tcPr marL="45720" marR="45720"/>
                </a:tc>
                <a:extLst>
                  <a:ext uri="{0D108BD9-81ED-4DB2-BD59-A6C34878D82A}">
                    <a16:rowId xmlns:a16="http://schemas.microsoft.com/office/drawing/2014/main" val="10004"/>
                  </a:ext>
                </a:extLst>
              </a:tr>
            </a:tbl>
          </a:graphicData>
        </a:graphic>
      </p:graphicFrame>
      <p:pic>
        <p:nvPicPr>
          <p:cNvPr id="3" name="图片 3" descr="textimage17.jpeg"/>
          <p:cNvPicPr>
            <a:picLocks noChangeAspect="1"/>
          </p:cNvPicPr>
          <p:nvPr/>
        </p:nvPicPr>
        <p:blipFill>
          <a:blip r:embed="rId3" cstate="print"/>
          <a:stretch>
            <a:fillRect/>
          </a:stretch>
        </p:blipFill>
        <p:spPr>
          <a:xfrm>
            <a:off x="3669730" y="1318896"/>
            <a:ext cx="1162050" cy="428625"/>
          </a:xfrm>
          <a:prstGeom prst="rect">
            <a:avLst/>
          </a:prstGeom>
        </p:spPr>
      </p:pic>
      <p:sp>
        <p:nvSpPr>
          <p:cNvPr id="4"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3380"/>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三、安培力作用下导体运动情况的判断方法</a:t>
            </a:r>
            <a:endParaRPr lang="zh-CN" altLang="en-US" b="1" dirty="0"/>
          </a:p>
        </p:txBody>
      </p:sp>
      <p:pic>
        <p:nvPicPr>
          <p:cNvPr id="5" name="图片 4" descr="textimage16.jpeg">
            <a:extLst>
              <a:ext uri="{FF2B5EF4-FFF2-40B4-BE49-F238E27FC236}">
                <a16:creationId xmlns:a16="http://schemas.microsoft.com/office/drawing/2014/main" id="{8E4007AF-71A5-9FC8-ADE6-DC5E037D07E1}"/>
              </a:ext>
            </a:extLst>
          </p:cNvPr>
          <p:cNvPicPr>
            <a:picLocks noChangeAspect="1"/>
          </p:cNvPicPr>
          <p:nvPr/>
        </p:nvPicPr>
        <p:blipFill>
          <a:blip r:embed="rId4">
            <a:clrChange>
              <a:clrFrom>
                <a:srgbClr val="FBFBFB"/>
              </a:clrFrom>
              <a:clrTo>
                <a:srgbClr val="FBFBFB">
                  <a:alpha val="0"/>
                </a:srgbClr>
              </a:clrTo>
            </a:clrChange>
          </a:blip>
          <a:stretch>
            <a:fillRect/>
          </a:stretch>
        </p:blipFill>
        <p:spPr>
          <a:xfrm>
            <a:off x="10021828" y="485069"/>
            <a:ext cx="1678360" cy="1321262"/>
          </a:xfrm>
          <a:prstGeom prst="rect">
            <a:avLst/>
          </a:prstGeom>
        </p:spPr>
      </p:pic>
      <p:pic>
        <p:nvPicPr>
          <p:cNvPr id="6" name="图片 5" descr="textimage18.jpeg">
            <a:extLst>
              <a:ext uri="{FF2B5EF4-FFF2-40B4-BE49-F238E27FC236}">
                <a16:creationId xmlns:a16="http://schemas.microsoft.com/office/drawing/2014/main" id="{CBA4E1E8-BFA7-57B4-2504-310BC7938AF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97786" y="1859411"/>
            <a:ext cx="1584176" cy="819913"/>
          </a:xfrm>
          <a:prstGeom prst="rect">
            <a:avLst/>
          </a:prstGeom>
        </p:spPr>
      </p:pic>
      <p:pic>
        <p:nvPicPr>
          <p:cNvPr id="7" name="图片 4" descr="textimage20.jpeg">
            <a:extLst>
              <a:ext uri="{FF2B5EF4-FFF2-40B4-BE49-F238E27FC236}">
                <a16:creationId xmlns:a16="http://schemas.microsoft.com/office/drawing/2014/main" id="{8FC7D527-2C8D-B091-9F37-29D1F54DEBB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01742" y="2753247"/>
            <a:ext cx="792088" cy="513390"/>
          </a:xfrm>
          <a:prstGeom prst="rect">
            <a:avLst/>
          </a:prstGeom>
        </p:spPr>
      </p:pic>
      <p:pic>
        <p:nvPicPr>
          <p:cNvPr id="8" name="图片 5" descr="textimage21.jpeg">
            <a:extLst>
              <a:ext uri="{FF2B5EF4-FFF2-40B4-BE49-F238E27FC236}">
                <a16:creationId xmlns:a16="http://schemas.microsoft.com/office/drawing/2014/main" id="{454E0F3C-6B93-0CB8-3C59-0CAF1FE3A254}"/>
              </a:ext>
            </a:extLst>
          </p:cNvPr>
          <p:cNvPicPr>
            <a:picLocks noChangeAspect="1"/>
          </p:cNvPicPr>
          <p:nvPr/>
        </p:nvPicPr>
        <p:blipFill>
          <a:blip r:embed="rId7">
            <a:clrChange>
              <a:clrFrom>
                <a:srgbClr val="FBFBFB"/>
              </a:clrFrom>
              <a:clrTo>
                <a:srgbClr val="FBFBFB">
                  <a:alpha val="0"/>
                </a:srgbClr>
              </a:clrTo>
            </a:clrChange>
          </a:blip>
          <a:stretch>
            <a:fillRect/>
          </a:stretch>
        </p:blipFill>
        <p:spPr>
          <a:xfrm>
            <a:off x="8348836" y="2810784"/>
            <a:ext cx="2154238" cy="413840"/>
          </a:xfrm>
          <a:prstGeom prst="rect">
            <a:avLst/>
          </a:prstGeom>
        </p:spPr>
      </p:pic>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23.xml><?xml version="1.0" encoding="utf-8"?>
<CustomerInfo>
  <UserName>Administrator</UserName>
  <CompanyName>微软中国</CompanyName>
  <MachineID>WS103</MachineID>
  <ToolID>ljRTAAAAKGU=</ToolID>
  <Data><![CDATA[bGpSVEFBQUFLR1U9]]></Data>
</CustomerInfo>
</file>

<file path=customXml/item124.xml><?xml version="1.0" encoding="utf-8"?>
<CustomerInfo>
  <UserName>Administrator</UserName>
  <CompanyName>微软中国</CompanyName>
  <MachineID>WS103</MachineID>
  <ToolID>ljRTAAAAKGU=</ToolID>
  <Data><![CDATA[bGpSVEFBQUFLR1U9]]></Data>
</CustomerInfo>
</file>

<file path=customXml/item125.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E5647911-41C0-48BA-BE7C-331D1146CDE6}">
  <ds:schemaRefs/>
</ds:datastoreItem>
</file>

<file path=customXml/itemProps10.xml><?xml version="1.0" encoding="utf-8"?>
<ds:datastoreItem xmlns:ds="http://schemas.openxmlformats.org/officeDocument/2006/customXml" ds:itemID="{4CD8BA9E-AC91-4C12-8F69-C8A58A2D5FF4}">
  <ds:schemaRefs/>
</ds:datastoreItem>
</file>

<file path=customXml/itemProps100.xml><?xml version="1.0" encoding="utf-8"?>
<ds:datastoreItem xmlns:ds="http://schemas.openxmlformats.org/officeDocument/2006/customXml" ds:itemID="{8B19DBF6-11B2-4805-B526-AD1255999CFD}">
  <ds:schemaRefs/>
</ds:datastoreItem>
</file>

<file path=customXml/itemProps101.xml><?xml version="1.0" encoding="utf-8"?>
<ds:datastoreItem xmlns:ds="http://schemas.openxmlformats.org/officeDocument/2006/customXml" ds:itemID="{8488870A-B412-4F68-BBD1-0C3E7A85F466}">
  <ds:schemaRefs/>
</ds:datastoreItem>
</file>

<file path=customXml/itemProps102.xml><?xml version="1.0" encoding="utf-8"?>
<ds:datastoreItem xmlns:ds="http://schemas.openxmlformats.org/officeDocument/2006/customXml" ds:itemID="{E50F0EC9-5EDD-4599-B5CE-3053226CB2BE}">
  <ds:schemaRefs/>
</ds:datastoreItem>
</file>

<file path=customXml/itemProps103.xml><?xml version="1.0" encoding="utf-8"?>
<ds:datastoreItem xmlns:ds="http://schemas.openxmlformats.org/officeDocument/2006/customXml" ds:itemID="{4F90D5F6-4A41-46BA-9E14-A50869223ABB}">
  <ds:schemaRefs/>
</ds:datastoreItem>
</file>

<file path=customXml/itemProps104.xml><?xml version="1.0" encoding="utf-8"?>
<ds:datastoreItem xmlns:ds="http://schemas.openxmlformats.org/officeDocument/2006/customXml" ds:itemID="{4C8662FA-9CF6-4D9B-A710-E0709844D7C0}">
  <ds:schemaRefs/>
</ds:datastoreItem>
</file>

<file path=customXml/itemProps105.xml><?xml version="1.0" encoding="utf-8"?>
<ds:datastoreItem xmlns:ds="http://schemas.openxmlformats.org/officeDocument/2006/customXml" ds:itemID="{9E243554-F27B-413B-856E-86F7DFC5AC1D}">
  <ds:schemaRefs/>
</ds:datastoreItem>
</file>

<file path=customXml/itemProps106.xml><?xml version="1.0" encoding="utf-8"?>
<ds:datastoreItem xmlns:ds="http://schemas.openxmlformats.org/officeDocument/2006/customXml" ds:itemID="{1B70932A-E086-4ED6-A2F5-03FAE1B34A62}">
  <ds:schemaRefs/>
</ds:datastoreItem>
</file>

<file path=customXml/itemProps107.xml><?xml version="1.0" encoding="utf-8"?>
<ds:datastoreItem xmlns:ds="http://schemas.openxmlformats.org/officeDocument/2006/customXml" ds:itemID="{F7C82B95-6298-4532-A0FE-B201EEEF711C}">
  <ds:schemaRefs/>
</ds:datastoreItem>
</file>

<file path=customXml/itemProps108.xml><?xml version="1.0" encoding="utf-8"?>
<ds:datastoreItem xmlns:ds="http://schemas.openxmlformats.org/officeDocument/2006/customXml" ds:itemID="{DF9F780D-7014-47FE-A14E-0B146D8D7C62}">
  <ds:schemaRefs/>
</ds:datastoreItem>
</file>

<file path=customXml/itemProps109.xml><?xml version="1.0" encoding="utf-8"?>
<ds:datastoreItem xmlns:ds="http://schemas.openxmlformats.org/officeDocument/2006/customXml" ds:itemID="{41CCB2CE-3A46-4865-A87C-1703D68F74B3}">
  <ds:schemaRefs/>
</ds:datastoreItem>
</file>

<file path=customXml/itemProps11.xml><?xml version="1.0" encoding="utf-8"?>
<ds:datastoreItem xmlns:ds="http://schemas.openxmlformats.org/officeDocument/2006/customXml" ds:itemID="{654F2BAC-D99D-44D9-89CF-B8BB17EF47B3}">
  <ds:schemaRefs/>
</ds:datastoreItem>
</file>

<file path=customXml/itemProps110.xml><?xml version="1.0" encoding="utf-8"?>
<ds:datastoreItem xmlns:ds="http://schemas.openxmlformats.org/officeDocument/2006/customXml" ds:itemID="{A6FE61FE-A6F1-4A1B-8D4D-BC1533F0CD26}">
  <ds:schemaRefs/>
</ds:datastoreItem>
</file>

<file path=customXml/itemProps111.xml><?xml version="1.0" encoding="utf-8"?>
<ds:datastoreItem xmlns:ds="http://schemas.openxmlformats.org/officeDocument/2006/customXml" ds:itemID="{62EFE551-31E4-4F93-AE24-52DED2B9F27D}">
  <ds:schemaRefs/>
</ds:datastoreItem>
</file>

<file path=customXml/itemProps112.xml><?xml version="1.0" encoding="utf-8"?>
<ds:datastoreItem xmlns:ds="http://schemas.openxmlformats.org/officeDocument/2006/customXml" ds:itemID="{03B022AC-C186-4D48-90D4-9A29BBBBD6D9}">
  <ds:schemaRefs/>
</ds:datastoreItem>
</file>

<file path=customXml/itemProps113.xml><?xml version="1.0" encoding="utf-8"?>
<ds:datastoreItem xmlns:ds="http://schemas.openxmlformats.org/officeDocument/2006/customXml" ds:itemID="{A685B9B3-EB55-4C8E-AD34-9C0511A83D1B}">
  <ds:schemaRefs/>
</ds:datastoreItem>
</file>

<file path=customXml/itemProps114.xml><?xml version="1.0" encoding="utf-8"?>
<ds:datastoreItem xmlns:ds="http://schemas.openxmlformats.org/officeDocument/2006/customXml" ds:itemID="{E65D098A-D500-4D90-9F8C-7123F56C7AC2}">
  <ds:schemaRefs/>
</ds:datastoreItem>
</file>

<file path=customXml/itemProps115.xml><?xml version="1.0" encoding="utf-8"?>
<ds:datastoreItem xmlns:ds="http://schemas.openxmlformats.org/officeDocument/2006/customXml" ds:itemID="{123088B7-049D-415C-9052-8193542D0AD4}">
  <ds:schemaRefs/>
</ds:datastoreItem>
</file>

<file path=customXml/itemProps116.xml><?xml version="1.0" encoding="utf-8"?>
<ds:datastoreItem xmlns:ds="http://schemas.openxmlformats.org/officeDocument/2006/customXml" ds:itemID="{6660784B-485C-4A50-AE74-C9FEA9215BA0}">
  <ds:schemaRefs/>
</ds:datastoreItem>
</file>

<file path=customXml/itemProps117.xml><?xml version="1.0" encoding="utf-8"?>
<ds:datastoreItem xmlns:ds="http://schemas.openxmlformats.org/officeDocument/2006/customXml" ds:itemID="{D3E9C66F-D79B-4F3C-9A6B-4DE831624AE4}">
  <ds:schemaRefs/>
</ds:datastoreItem>
</file>

<file path=customXml/itemProps118.xml><?xml version="1.0" encoding="utf-8"?>
<ds:datastoreItem xmlns:ds="http://schemas.openxmlformats.org/officeDocument/2006/customXml" ds:itemID="{D3F5A563-343D-4850-B58C-5EA8222599AA}">
  <ds:schemaRefs/>
</ds:datastoreItem>
</file>

<file path=customXml/itemProps119.xml><?xml version="1.0" encoding="utf-8"?>
<ds:datastoreItem xmlns:ds="http://schemas.openxmlformats.org/officeDocument/2006/customXml" ds:itemID="{24740BA3-2EC7-46C7-B084-BDA9318CC9CA}">
  <ds:schemaRefs/>
</ds:datastoreItem>
</file>

<file path=customXml/itemProps12.xml><?xml version="1.0" encoding="utf-8"?>
<ds:datastoreItem xmlns:ds="http://schemas.openxmlformats.org/officeDocument/2006/customXml" ds:itemID="{05D652C3-7D50-42A2-A0C3-B88D38E1560F}">
  <ds:schemaRefs/>
</ds:datastoreItem>
</file>

<file path=customXml/itemProps120.xml><?xml version="1.0" encoding="utf-8"?>
<ds:datastoreItem xmlns:ds="http://schemas.openxmlformats.org/officeDocument/2006/customXml" ds:itemID="{3B85D2F5-936A-4C9B-8AE7-D441DABDD8E1}">
  <ds:schemaRefs/>
</ds:datastoreItem>
</file>

<file path=customXml/itemProps121.xml><?xml version="1.0" encoding="utf-8"?>
<ds:datastoreItem xmlns:ds="http://schemas.openxmlformats.org/officeDocument/2006/customXml" ds:itemID="{D12FA1D8-8C2C-486E-A4F3-325869DAE66B}">
  <ds:schemaRefs/>
</ds:datastoreItem>
</file>

<file path=customXml/itemProps122.xml><?xml version="1.0" encoding="utf-8"?>
<ds:datastoreItem xmlns:ds="http://schemas.openxmlformats.org/officeDocument/2006/customXml" ds:itemID="{CB28671D-471E-4D8F-ABBC-789ECC649FBE}">
  <ds:schemaRefs/>
</ds:datastoreItem>
</file>

<file path=customXml/itemProps123.xml><?xml version="1.0" encoding="utf-8"?>
<ds:datastoreItem xmlns:ds="http://schemas.openxmlformats.org/officeDocument/2006/customXml" ds:itemID="{ECE0A752-0386-47D1-9B57-602E93CC41B5}">
  <ds:schemaRefs/>
</ds:datastoreItem>
</file>

<file path=customXml/itemProps124.xml><?xml version="1.0" encoding="utf-8"?>
<ds:datastoreItem xmlns:ds="http://schemas.openxmlformats.org/officeDocument/2006/customXml" ds:itemID="{39A5B386-5F65-4582-9123-C050B6C7B538}">
  <ds:schemaRefs/>
</ds:datastoreItem>
</file>

<file path=customXml/itemProps125.xml><?xml version="1.0" encoding="utf-8"?>
<ds:datastoreItem xmlns:ds="http://schemas.openxmlformats.org/officeDocument/2006/customXml" ds:itemID="{2FF1E715-08EE-46DC-8281-944A0DE56385}">
  <ds:schemaRefs/>
</ds:datastoreItem>
</file>

<file path=customXml/itemProps13.xml><?xml version="1.0" encoding="utf-8"?>
<ds:datastoreItem xmlns:ds="http://schemas.openxmlformats.org/officeDocument/2006/customXml" ds:itemID="{D7AB5642-D3E6-4710-8E44-92D87CCE8A3F}">
  <ds:schemaRefs/>
</ds:datastoreItem>
</file>

<file path=customXml/itemProps14.xml><?xml version="1.0" encoding="utf-8"?>
<ds:datastoreItem xmlns:ds="http://schemas.openxmlformats.org/officeDocument/2006/customXml" ds:itemID="{C58A5D33-2325-4D0E-8CCF-A84E82B1FDA8}">
  <ds:schemaRefs/>
</ds:datastoreItem>
</file>

<file path=customXml/itemProps15.xml><?xml version="1.0" encoding="utf-8"?>
<ds:datastoreItem xmlns:ds="http://schemas.openxmlformats.org/officeDocument/2006/customXml" ds:itemID="{BEBCAA5D-291E-4A4B-9167-CCBF0A8B32D2}">
  <ds:schemaRefs/>
</ds:datastoreItem>
</file>

<file path=customXml/itemProps16.xml><?xml version="1.0" encoding="utf-8"?>
<ds:datastoreItem xmlns:ds="http://schemas.openxmlformats.org/officeDocument/2006/customXml" ds:itemID="{A1E4C8E9-261E-4BBD-846D-FDAD32873CCC}">
  <ds:schemaRefs/>
</ds:datastoreItem>
</file>

<file path=customXml/itemProps17.xml><?xml version="1.0" encoding="utf-8"?>
<ds:datastoreItem xmlns:ds="http://schemas.openxmlformats.org/officeDocument/2006/customXml" ds:itemID="{D19F31F4-4D3D-4879-BBC4-75920FE2DB9E}">
  <ds:schemaRefs/>
</ds:datastoreItem>
</file>

<file path=customXml/itemProps18.xml><?xml version="1.0" encoding="utf-8"?>
<ds:datastoreItem xmlns:ds="http://schemas.openxmlformats.org/officeDocument/2006/customXml" ds:itemID="{B74E441E-B62F-488B-BB29-153A3CCCBE8C}">
  <ds:schemaRefs/>
</ds:datastoreItem>
</file>

<file path=customXml/itemProps19.xml><?xml version="1.0" encoding="utf-8"?>
<ds:datastoreItem xmlns:ds="http://schemas.openxmlformats.org/officeDocument/2006/customXml" ds:itemID="{67F60ADD-2FDA-4DAE-A6B9-9C6DBBC1B097}">
  <ds:schemaRefs/>
</ds:datastoreItem>
</file>

<file path=customXml/itemProps2.xml><?xml version="1.0" encoding="utf-8"?>
<ds:datastoreItem xmlns:ds="http://schemas.openxmlformats.org/officeDocument/2006/customXml" ds:itemID="{78389A48-44B3-47E2-B8FD-2FABFAC1D610}">
  <ds:schemaRefs/>
</ds:datastoreItem>
</file>

<file path=customXml/itemProps20.xml><?xml version="1.0" encoding="utf-8"?>
<ds:datastoreItem xmlns:ds="http://schemas.openxmlformats.org/officeDocument/2006/customXml" ds:itemID="{1DB52F35-097D-49F3-9935-5352CFEC84FC}">
  <ds:schemaRefs/>
</ds:datastoreItem>
</file>

<file path=customXml/itemProps21.xml><?xml version="1.0" encoding="utf-8"?>
<ds:datastoreItem xmlns:ds="http://schemas.openxmlformats.org/officeDocument/2006/customXml" ds:itemID="{D741DC66-F42A-4BBF-AF77-3F3C2FC3E724}">
  <ds:schemaRefs/>
</ds:datastoreItem>
</file>

<file path=customXml/itemProps22.xml><?xml version="1.0" encoding="utf-8"?>
<ds:datastoreItem xmlns:ds="http://schemas.openxmlformats.org/officeDocument/2006/customXml" ds:itemID="{39C1176A-3EC6-40CE-B62A-731066CC2EE3}">
  <ds:schemaRefs/>
</ds:datastoreItem>
</file>

<file path=customXml/itemProps23.xml><?xml version="1.0" encoding="utf-8"?>
<ds:datastoreItem xmlns:ds="http://schemas.openxmlformats.org/officeDocument/2006/customXml" ds:itemID="{63EBDEC6-DE17-4487-9518-83C10CE7CD9F}">
  <ds:schemaRefs/>
</ds:datastoreItem>
</file>

<file path=customXml/itemProps24.xml><?xml version="1.0" encoding="utf-8"?>
<ds:datastoreItem xmlns:ds="http://schemas.openxmlformats.org/officeDocument/2006/customXml" ds:itemID="{88556D6E-E929-431F-AFAF-12D22335D8DE}">
  <ds:schemaRefs/>
</ds:datastoreItem>
</file>

<file path=customXml/itemProps25.xml><?xml version="1.0" encoding="utf-8"?>
<ds:datastoreItem xmlns:ds="http://schemas.openxmlformats.org/officeDocument/2006/customXml" ds:itemID="{7CED966F-4DB8-4994-A423-9475DB2DEE41}">
  <ds:schemaRefs/>
</ds:datastoreItem>
</file>

<file path=customXml/itemProps26.xml><?xml version="1.0" encoding="utf-8"?>
<ds:datastoreItem xmlns:ds="http://schemas.openxmlformats.org/officeDocument/2006/customXml" ds:itemID="{C691E55F-287A-4B14-89AB-CAB1FFADFC84}">
  <ds:schemaRefs/>
</ds:datastoreItem>
</file>

<file path=customXml/itemProps27.xml><?xml version="1.0" encoding="utf-8"?>
<ds:datastoreItem xmlns:ds="http://schemas.openxmlformats.org/officeDocument/2006/customXml" ds:itemID="{AF9C8B77-6657-44B7-BF41-CD0A836BB5BA}">
  <ds:schemaRefs/>
</ds:datastoreItem>
</file>

<file path=customXml/itemProps28.xml><?xml version="1.0" encoding="utf-8"?>
<ds:datastoreItem xmlns:ds="http://schemas.openxmlformats.org/officeDocument/2006/customXml" ds:itemID="{21E63737-EA08-42A1-88E3-659E3634597A}">
  <ds:schemaRefs/>
</ds:datastoreItem>
</file>

<file path=customXml/itemProps29.xml><?xml version="1.0" encoding="utf-8"?>
<ds:datastoreItem xmlns:ds="http://schemas.openxmlformats.org/officeDocument/2006/customXml" ds:itemID="{A34E2D37-E196-456E-AB3F-F410909CFEFE}">
  <ds:schemaRefs/>
</ds:datastoreItem>
</file>

<file path=customXml/itemProps3.xml><?xml version="1.0" encoding="utf-8"?>
<ds:datastoreItem xmlns:ds="http://schemas.openxmlformats.org/officeDocument/2006/customXml" ds:itemID="{C24FA58E-EFE4-414A-B4D0-2D8FFBE282A4}">
  <ds:schemaRefs/>
</ds:datastoreItem>
</file>

<file path=customXml/itemProps30.xml><?xml version="1.0" encoding="utf-8"?>
<ds:datastoreItem xmlns:ds="http://schemas.openxmlformats.org/officeDocument/2006/customXml" ds:itemID="{C09249DF-FE80-48F9-B00E-B69872CE1101}">
  <ds:schemaRefs/>
</ds:datastoreItem>
</file>

<file path=customXml/itemProps31.xml><?xml version="1.0" encoding="utf-8"?>
<ds:datastoreItem xmlns:ds="http://schemas.openxmlformats.org/officeDocument/2006/customXml" ds:itemID="{9ED0BD17-7B10-4320-A719-AA781E8AB5BA}">
  <ds:schemaRefs/>
</ds:datastoreItem>
</file>

<file path=customXml/itemProps32.xml><?xml version="1.0" encoding="utf-8"?>
<ds:datastoreItem xmlns:ds="http://schemas.openxmlformats.org/officeDocument/2006/customXml" ds:itemID="{42B1C336-2A15-40ED-A292-A5CE128A8626}">
  <ds:schemaRefs/>
</ds:datastoreItem>
</file>

<file path=customXml/itemProps33.xml><?xml version="1.0" encoding="utf-8"?>
<ds:datastoreItem xmlns:ds="http://schemas.openxmlformats.org/officeDocument/2006/customXml" ds:itemID="{41FC6242-D069-4065-9596-12336C6319F9}">
  <ds:schemaRefs/>
</ds:datastoreItem>
</file>

<file path=customXml/itemProps34.xml><?xml version="1.0" encoding="utf-8"?>
<ds:datastoreItem xmlns:ds="http://schemas.openxmlformats.org/officeDocument/2006/customXml" ds:itemID="{C1DE9382-A29E-41CB-BF32-A93B4940F3E8}">
  <ds:schemaRefs/>
</ds:datastoreItem>
</file>

<file path=customXml/itemProps35.xml><?xml version="1.0" encoding="utf-8"?>
<ds:datastoreItem xmlns:ds="http://schemas.openxmlformats.org/officeDocument/2006/customXml" ds:itemID="{C4AF3DDC-F8F1-4478-AADB-D770F34933D1}">
  <ds:schemaRefs/>
</ds:datastoreItem>
</file>

<file path=customXml/itemProps36.xml><?xml version="1.0" encoding="utf-8"?>
<ds:datastoreItem xmlns:ds="http://schemas.openxmlformats.org/officeDocument/2006/customXml" ds:itemID="{1716DB10-F7E4-40EE-ADCC-D337A17792CB}">
  <ds:schemaRefs/>
</ds:datastoreItem>
</file>

<file path=customXml/itemProps37.xml><?xml version="1.0" encoding="utf-8"?>
<ds:datastoreItem xmlns:ds="http://schemas.openxmlformats.org/officeDocument/2006/customXml" ds:itemID="{47B57597-6D1D-4485-9E28-99585624BAB1}">
  <ds:schemaRefs/>
</ds:datastoreItem>
</file>

<file path=customXml/itemProps38.xml><?xml version="1.0" encoding="utf-8"?>
<ds:datastoreItem xmlns:ds="http://schemas.openxmlformats.org/officeDocument/2006/customXml" ds:itemID="{C1A0ACCE-BCCF-466A-BA89-2D62D40AB875}">
  <ds:schemaRefs/>
</ds:datastoreItem>
</file>

<file path=customXml/itemProps39.xml><?xml version="1.0" encoding="utf-8"?>
<ds:datastoreItem xmlns:ds="http://schemas.openxmlformats.org/officeDocument/2006/customXml" ds:itemID="{165D2536-2676-44F0-8360-D6D857C3EAFF}">
  <ds:schemaRefs/>
</ds:datastoreItem>
</file>

<file path=customXml/itemProps4.xml><?xml version="1.0" encoding="utf-8"?>
<ds:datastoreItem xmlns:ds="http://schemas.openxmlformats.org/officeDocument/2006/customXml" ds:itemID="{98B32202-2760-4EB5-9F0C-07C1E9ED5DC5}">
  <ds:schemaRefs/>
</ds:datastoreItem>
</file>

<file path=customXml/itemProps40.xml><?xml version="1.0" encoding="utf-8"?>
<ds:datastoreItem xmlns:ds="http://schemas.openxmlformats.org/officeDocument/2006/customXml" ds:itemID="{9787FD05-85AF-4625-80E2-90A9D4771C3D}">
  <ds:schemaRefs/>
</ds:datastoreItem>
</file>

<file path=customXml/itemProps41.xml><?xml version="1.0" encoding="utf-8"?>
<ds:datastoreItem xmlns:ds="http://schemas.openxmlformats.org/officeDocument/2006/customXml" ds:itemID="{0059AE56-EED7-4D81-93EA-8DA465BB9DE0}">
  <ds:schemaRefs/>
</ds:datastoreItem>
</file>

<file path=customXml/itemProps42.xml><?xml version="1.0" encoding="utf-8"?>
<ds:datastoreItem xmlns:ds="http://schemas.openxmlformats.org/officeDocument/2006/customXml" ds:itemID="{EB3DA05A-4093-4234-B2F5-B560279E0B1A}">
  <ds:schemaRefs/>
</ds:datastoreItem>
</file>

<file path=customXml/itemProps43.xml><?xml version="1.0" encoding="utf-8"?>
<ds:datastoreItem xmlns:ds="http://schemas.openxmlformats.org/officeDocument/2006/customXml" ds:itemID="{541B2166-0819-47A0-800C-1D7D85A1F34F}">
  <ds:schemaRefs/>
</ds:datastoreItem>
</file>

<file path=customXml/itemProps44.xml><?xml version="1.0" encoding="utf-8"?>
<ds:datastoreItem xmlns:ds="http://schemas.openxmlformats.org/officeDocument/2006/customXml" ds:itemID="{A51716B3-46D8-4A56-9D64-593A845F11DA}">
  <ds:schemaRefs/>
</ds:datastoreItem>
</file>

<file path=customXml/itemProps45.xml><?xml version="1.0" encoding="utf-8"?>
<ds:datastoreItem xmlns:ds="http://schemas.openxmlformats.org/officeDocument/2006/customXml" ds:itemID="{B0EBB4C1-6E48-49B4-BAED-54C44EE07E6F}">
  <ds:schemaRefs/>
</ds:datastoreItem>
</file>

<file path=customXml/itemProps46.xml><?xml version="1.0" encoding="utf-8"?>
<ds:datastoreItem xmlns:ds="http://schemas.openxmlformats.org/officeDocument/2006/customXml" ds:itemID="{6109422D-1128-4842-93F2-A236601BB1AB}">
  <ds:schemaRefs/>
</ds:datastoreItem>
</file>

<file path=customXml/itemProps47.xml><?xml version="1.0" encoding="utf-8"?>
<ds:datastoreItem xmlns:ds="http://schemas.openxmlformats.org/officeDocument/2006/customXml" ds:itemID="{2513DB8F-62C5-4DB5-8A15-5B16F55C6D65}">
  <ds:schemaRefs/>
</ds:datastoreItem>
</file>

<file path=customXml/itemProps48.xml><?xml version="1.0" encoding="utf-8"?>
<ds:datastoreItem xmlns:ds="http://schemas.openxmlformats.org/officeDocument/2006/customXml" ds:itemID="{D26FBD7F-3EF2-44B0-B269-87CD77AE0862}">
  <ds:schemaRefs/>
</ds:datastoreItem>
</file>

<file path=customXml/itemProps49.xml><?xml version="1.0" encoding="utf-8"?>
<ds:datastoreItem xmlns:ds="http://schemas.openxmlformats.org/officeDocument/2006/customXml" ds:itemID="{9218C5D3-1DF7-413C-93FF-CB0B8AA3F31A}">
  <ds:schemaRefs/>
</ds:datastoreItem>
</file>

<file path=customXml/itemProps5.xml><?xml version="1.0" encoding="utf-8"?>
<ds:datastoreItem xmlns:ds="http://schemas.openxmlformats.org/officeDocument/2006/customXml" ds:itemID="{0C9ADBC3-5009-4DA4-863B-6B56CDC83982}">
  <ds:schemaRefs/>
</ds:datastoreItem>
</file>

<file path=customXml/itemProps50.xml><?xml version="1.0" encoding="utf-8"?>
<ds:datastoreItem xmlns:ds="http://schemas.openxmlformats.org/officeDocument/2006/customXml" ds:itemID="{B87B144E-251E-4A48-82C9-379F3143C01E}">
  <ds:schemaRefs/>
</ds:datastoreItem>
</file>

<file path=customXml/itemProps51.xml><?xml version="1.0" encoding="utf-8"?>
<ds:datastoreItem xmlns:ds="http://schemas.openxmlformats.org/officeDocument/2006/customXml" ds:itemID="{0524EFA9-8460-4E14-BBC2-96FC55415928}">
  <ds:schemaRefs/>
</ds:datastoreItem>
</file>

<file path=customXml/itemProps52.xml><?xml version="1.0" encoding="utf-8"?>
<ds:datastoreItem xmlns:ds="http://schemas.openxmlformats.org/officeDocument/2006/customXml" ds:itemID="{8A9B6B18-4240-41E6-A3F6-34AF8666EB88}">
  <ds:schemaRefs/>
</ds:datastoreItem>
</file>

<file path=customXml/itemProps53.xml><?xml version="1.0" encoding="utf-8"?>
<ds:datastoreItem xmlns:ds="http://schemas.openxmlformats.org/officeDocument/2006/customXml" ds:itemID="{8B3B570B-49F2-49BD-BEA1-B4366AD2897B}">
  <ds:schemaRefs/>
</ds:datastoreItem>
</file>

<file path=customXml/itemProps54.xml><?xml version="1.0" encoding="utf-8"?>
<ds:datastoreItem xmlns:ds="http://schemas.openxmlformats.org/officeDocument/2006/customXml" ds:itemID="{E5619822-4E08-434C-8629-F08EB99B84A7}">
  <ds:schemaRefs/>
</ds:datastoreItem>
</file>

<file path=customXml/itemProps55.xml><?xml version="1.0" encoding="utf-8"?>
<ds:datastoreItem xmlns:ds="http://schemas.openxmlformats.org/officeDocument/2006/customXml" ds:itemID="{51752521-E394-4C99-BD34-2EBEBAA569D1}">
  <ds:schemaRefs/>
</ds:datastoreItem>
</file>

<file path=customXml/itemProps56.xml><?xml version="1.0" encoding="utf-8"?>
<ds:datastoreItem xmlns:ds="http://schemas.openxmlformats.org/officeDocument/2006/customXml" ds:itemID="{8C0054CC-8D72-4C7D-ADD3-BCE03095C824}">
  <ds:schemaRefs/>
</ds:datastoreItem>
</file>

<file path=customXml/itemProps57.xml><?xml version="1.0" encoding="utf-8"?>
<ds:datastoreItem xmlns:ds="http://schemas.openxmlformats.org/officeDocument/2006/customXml" ds:itemID="{6AC3BDCE-E2B3-4D61-AA18-C22910E73EBD}">
  <ds:schemaRefs/>
</ds:datastoreItem>
</file>

<file path=customXml/itemProps58.xml><?xml version="1.0" encoding="utf-8"?>
<ds:datastoreItem xmlns:ds="http://schemas.openxmlformats.org/officeDocument/2006/customXml" ds:itemID="{C7CEF7C9-A9E4-466B-A850-AEA4879C6854}">
  <ds:schemaRefs/>
</ds:datastoreItem>
</file>

<file path=customXml/itemProps59.xml><?xml version="1.0" encoding="utf-8"?>
<ds:datastoreItem xmlns:ds="http://schemas.openxmlformats.org/officeDocument/2006/customXml" ds:itemID="{5F00B848-5F99-4F7D-BC92-6A31E4CD07E5}">
  <ds:schemaRefs/>
</ds:datastoreItem>
</file>

<file path=customXml/itemProps6.xml><?xml version="1.0" encoding="utf-8"?>
<ds:datastoreItem xmlns:ds="http://schemas.openxmlformats.org/officeDocument/2006/customXml" ds:itemID="{162F1746-6977-4680-AA20-4405B5355F04}">
  <ds:schemaRefs/>
</ds:datastoreItem>
</file>

<file path=customXml/itemProps60.xml><?xml version="1.0" encoding="utf-8"?>
<ds:datastoreItem xmlns:ds="http://schemas.openxmlformats.org/officeDocument/2006/customXml" ds:itemID="{5974DEDF-4940-4A72-806F-618CAF3CE956}">
  <ds:schemaRefs/>
</ds:datastoreItem>
</file>

<file path=customXml/itemProps61.xml><?xml version="1.0" encoding="utf-8"?>
<ds:datastoreItem xmlns:ds="http://schemas.openxmlformats.org/officeDocument/2006/customXml" ds:itemID="{91853E97-89C2-4AE6-A733-07C2298C4551}">
  <ds:schemaRefs/>
</ds:datastoreItem>
</file>

<file path=customXml/itemProps62.xml><?xml version="1.0" encoding="utf-8"?>
<ds:datastoreItem xmlns:ds="http://schemas.openxmlformats.org/officeDocument/2006/customXml" ds:itemID="{6D11F758-7D74-4CF1-91FA-892EFC89AD24}">
  <ds:schemaRefs/>
</ds:datastoreItem>
</file>

<file path=customXml/itemProps63.xml><?xml version="1.0" encoding="utf-8"?>
<ds:datastoreItem xmlns:ds="http://schemas.openxmlformats.org/officeDocument/2006/customXml" ds:itemID="{BBD1F3D0-FF33-4F44-99D6-D0ECB9827CB6}">
  <ds:schemaRefs/>
</ds:datastoreItem>
</file>

<file path=customXml/itemProps64.xml><?xml version="1.0" encoding="utf-8"?>
<ds:datastoreItem xmlns:ds="http://schemas.openxmlformats.org/officeDocument/2006/customXml" ds:itemID="{ED4BA460-8A14-40D3-AC9B-C4E11C10C65A}">
  <ds:schemaRefs/>
</ds:datastoreItem>
</file>

<file path=customXml/itemProps65.xml><?xml version="1.0" encoding="utf-8"?>
<ds:datastoreItem xmlns:ds="http://schemas.openxmlformats.org/officeDocument/2006/customXml" ds:itemID="{D592090E-788E-46C2-9FB6-C3357DDBACC5}">
  <ds:schemaRefs/>
</ds:datastoreItem>
</file>

<file path=customXml/itemProps66.xml><?xml version="1.0" encoding="utf-8"?>
<ds:datastoreItem xmlns:ds="http://schemas.openxmlformats.org/officeDocument/2006/customXml" ds:itemID="{1566B9E2-D8E7-4566-ACD5-7F9A09E49665}">
  <ds:schemaRefs/>
</ds:datastoreItem>
</file>

<file path=customXml/itemProps67.xml><?xml version="1.0" encoding="utf-8"?>
<ds:datastoreItem xmlns:ds="http://schemas.openxmlformats.org/officeDocument/2006/customXml" ds:itemID="{7DAF9A97-B2CC-414F-8094-F1073A3F5E5C}">
  <ds:schemaRefs/>
</ds:datastoreItem>
</file>

<file path=customXml/itemProps68.xml><?xml version="1.0" encoding="utf-8"?>
<ds:datastoreItem xmlns:ds="http://schemas.openxmlformats.org/officeDocument/2006/customXml" ds:itemID="{07C9205A-40F2-443A-9D16-4526E2D00F14}">
  <ds:schemaRefs/>
</ds:datastoreItem>
</file>

<file path=customXml/itemProps69.xml><?xml version="1.0" encoding="utf-8"?>
<ds:datastoreItem xmlns:ds="http://schemas.openxmlformats.org/officeDocument/2006/customXml" ds:itemID="{EC72BAD0-E484-4C39-9028-EC010F4C46A4}">
  <ds:schemaRefs/>
</ds:datastoreItem>
</file>

<file path=customXml/itemProps7.xml><?xml version="1.0" encoding="utf-8"?>
<ds:datastoreItem xmlns:ds="http://schemas.openxmlformats.org/officeDocument/2006/customXml" ds:itemID="{AEFA4D4E-7D48-469A-932C-EDE25D94CB4B}">
  <ds:schemaRefs/>
</ds:datastoreItem>
</file>

<file path=customXml/itemProps70.xml><?xml version="1.0" encoding="utf-8"?>
<ds:datastoreItem xmlns:ds="http://schemas.openxmlformats.org/officeDocument/2006/customXml" ds:itemID="{F17828EF-C4E9-4306-970D-674BE915CF0D}">
  <ds:schemaRefs/>
</ds:datastoreItem>
</file>

<file path=customXml/itemProps71.xml><?xml version="1.0" encoding="utf-8"?>
<ds:datastoreItem xmlns:ds="http://schemas.openxmlformats.org/officeDocument/2006/customXml" ds:itemID="{9C998EAE-DD59-47FC-9DD3-26F5C006F667}">
  <ds:schemaRefs/>
</ds:datastoreItem>
</file>

<file path=customXml/itemProps72.xml><?xml version="1.0" encoding="utf-8"?>
<ds:datastoreItem xmlns:ds="http://schemas.openxmlformats.org/officeDocument/2006/customXml" ds:itemID="{2A492D1C-522E-4D39-8DD8-FA3C4C1080E2}">
  <ds:schemaRefs/>
</ds:datastoreItem>
</file>

<file path=customXml/itemProps73.xml><?xml version="1.0" encoding="utf-8"?>
<ds:datastoreItem xmlns:ds="http://schemas.openxmlformats.org/officeDocument/2006/customXml" ds:itemID="{12422646-3C77-4527-99B6-EB8401EA86C8}">
  <ds:schemaRefs/>
</ds:datastoreItem>
</file>

<file path=customXml/itemProps74.xml><?xml version="1.0" encoding="utf-8"?>
<ds:datastoreItem xmlns:ds="http://schemas.openxmlformats.org/officeDocument/2006/customXml" ds:itemID="{B1D2C654-04A0-41FA-8EE7-468AC5EE2B2F}">
  <ds:schemaRefs/>
</ds:datastoreItem>
</file>

<file path=customXml/itemProps75.xml><?xml version="1.0" encoding="utf-8"?>
<ds:datastoreItem xmlns:ds="http://schemas.openxmlformats.org/officeDocument/2006/customXml" ds:itemID="{F6A3DD28-F5D9-4FB1-B001-DF01F046702C}">
  <ds:schemaRefs/>
</ds:datastoreItem>
</file>

<file path=customXml/itemProps76.xml><?xml version="1.0" encoding="utf-8"?>
<ds:datastoreItem xmlns:ds="http://schemas.openxmlformats.org/officeDocument/2006/customXml" ds:itemID="{EA3B1AEA-80B1-40D1-844D-B1A600FE5908}">
  <ds:schemaRefs/>
</ds:datastoreItem>
</file>

<file path=customXml/itemProps77.xml><?xml version="1.0" encoding="utf-8"?>
<ds:datastoreItem xmlns:ds="http://schemas.openxmlformats.org/officeDocument/2006/customXml" ds:itemID="{00B7DE8C-F298-484A-AF14-433127DE6AFE}">
  <ds:schemaRefs/>
</ds:datastoreItem>
</file>

<file path=customXml/itemProps78.xml><?xml version="1.0" encoding="utf-8"?>
<ds:datastoreItem xmlns:ds="http://schemas.openxmlformats.org/officeDocument/2006/customXml" ds:itemID="{8EEB1C7B-CFDD-491B-88C3-BDCA6DA44FCC}">
  <ds:schemaRefs/>
</ds:datastoreItem>
</file>

<file path=customXml/itemProps79.xml><?xml version="1.0" encoding="utf-8"?>
<ds:datastoreItem xmlns:ds="http://schemas.openxmlformats.org/officeDocument/2006/customXml" ds:itemID="{51F4E07E-F60E-47CA-B9B4-6B21657B19DD}">
  <ds:schemaRefs/>
</ds:datastoreItem>
</file>

<file path=customXml/itemProps8.xml><?xml version="1.0" encoding="utf-8"?>
<ds:datastoreItem xmlns:ds="http://schemas.openxmlformats.org/officeDocument/2006/customXml" ds:itemID="{02FD0A35-4E2C-434E-B899-3DF26BD9035A}">
  <ds:schemaRefs/>
</ds:datastoreItem>
</file>

<file path=customXml/itemProps80.xml><?xml version="1.0" encoding="utf-8"?>
<ds:datastoreItem xmlns:ds="http://schemas.openxmlformats.org/officeDocument/2006/customXml" ds:itemID="{A2656E72-F551-4E3C-8B07-31F694A551E0}">
  <ds:schemaRefs/>
</ds:datastoreItem>
</file>

<file path=customXml/itemProps81.xml><?xml version="1.0" encoding="utf-8"?>
<ds:datastoreItem xmlns:ds="http://schemas.openxmlformats.org/officeDocument/2006/customXml" ds:itemID="{52217788-1995-4FC5-889D-E6B411ADAED8}">
  <ds:schemaRefs/>
</ds:datastoreItem>
</file>

<file path=customXml/itemProps82.xml><?xml version="1.0" encoding="utf-8"?>
<ds:datastoreItem xmlns:ds="http://schemas.openxmlformats.org/officeDocument/2006/customXml" ds:itemID="{998E2C7D-04F0-49F1-8E2A-572C42B0C4F8}">
  <ds:schemaRefs/>
</ds:datastoreItem>
</file>

<file path=customXml/itemProps83.xml><?xml version="1.0" encoding="utf-8"?>
<ds:datastoreItem xmlns:ds="http://schemas.openxmlformats.org/officeDocument/2006/customXml" ds:itemID="{1F1193C2-C20F-4BF3-ABC8-55FD22D16B18}">
  <ds:schemaRefs/>
</ds:datastoreItem>
</file>

<file path=customXml/itemProps84.xml><?xml version="1.0" encoding="utf-8"?>
<ds:datastoreItem xmlns:ds="http://schemas.openxmlformats.org/officeDocument/2006/customXml" ds:itemID="{E5A0C05B-FDCB-4E94-A469-A1AB1E454862}">
  <ds:schemaRefs/>
</ds:datastoreItem>
</file>

<file path=customXml/itemProps85.xml><?xml version="1.0" encoding="utf-8"?>
<ds:datastoreItem xmlns:ds="http://schemas.openxmlformats.org/officeDocument/2006/customXml" ds:itemID="{E7952442-2F51-4AAD-B984-107E5B3A015C}">
  <ds:schemaRefs/>
</ds:datastoreItem>
</file>

<file path=customXml/itemProps86.xml><?xml version="1.0" encoding="utf-8"?>
<ds:datastoreItem xmlns:ds="http://schemas.openxmlformats.org/officeDocument/2006/customXml" ds:itemID="{0CB09775-2F52-42CA-B8CB-D9FBA914478B}">
  <ds:schemaRefs/>
</ds:datastoreItem>
</file>

<file path=customXml/itemProps87.xml><?xml version="1.0" encoding="utf-8"?>
<ds:datastoreItem xmlns:ds="http://schemas.openxmlformats.org/officeDocument/2006/customXml" ds:itemID="{D54F312B-5AB9-4162-B451-E73B1CF92180}">
  <ds:schemaRefs/>
</ds:datastoreItem>
</file>

<file path=customXml/itemProps88.xml><?xml version="1.0" encoding="utf-8"?>
<ds:datastoreItem xmlns:ds="http://schemas.openxmlformats.org/officeDocument/2006/customXml" ds:itemID="{F820B469-0A5F-477C-989A-AD27B74468A9}">
  <ds:schemaRefs/>
</ds:datastoreItem>
</file>

<file path=customXml/itemProps89.xml><?xml version="1.0" encoding="utf-8"?>
<ds:datastoreItem xmlns:ds="http://schemas.openxmlformats.org/officeDocument/2006/customXml" ds:itemID="{5B289BBA-8723-4BA9-8A6D-6C116DC0FEF7}">
  <ds:schemaRefs/>
</ds:datastoreItem>
</file>

<file path=customXml/itemProps9.xml><?xml version="1.0" encoding="utf-8"?>
<ds:datastoreItem xmlns:ds="http://schemas.openxmlformats.org/officeDocument/2006/customXml" ds:itemID="{5B41C90B-D2F6-43B2-A6B5-1E977D915BCD}">
  <ds:schemaRefs/>
</ds:datastoreItem>
</file>

<file path=customXml/itemProps90.xml><?xml version="1.0" encoding="utf-8"?>
<ds:datastoreItem xmlns:ds="http://schemas.openxmlformats.org/officeDocument/2006/customXml" ds:itemID="{82F538D3-3306-42BC-B176-7FE63E88B28E}">
  <ds:schemaRefs/>
</ds:datastoreItem>
</file>

<file path=customXml/itemProps91.xml><?xml version="1.0" encoding="utf-8"?>
<ds:datastoreItem xmlns:ds="http://schemas.openxmlformats.org/officeDocument/2006/customXml" ds:itemID="{3C70EFB3-58D0-423A-BCBA-71B7F1C46D7C}">
  <ds:schemaRefs/>
</ds:datastoreItem>
</file>

<file path=customXml/itemProps92.xml><?xml version="1.0" encoding="utf-8"?>
<ds:datastoreItem xmlns:ds="http://schemas.openxmlformats.org/officeDocument/2006/customXml" ds:itemID="{7411026D-C178-44E0-9021-4A24DD293435}">
  <ds:schemaRefs/>
</ds:datastoreItem>
</file>

<file path=customXml/itemProps93.xml><?xml version="1.0" encoding="utf-8"?>
<ds:datastoreItem xmlns:ds="http://schemas.openxmlformats.org/officeDocument/2006/customXml" ds:itemID="{85C6D530-9F25-4C0C-9170-333BC36CAD8F}">
  <ds:schemaRefs/>
</ds:datastoreItem>
</file>

<file path=customXml/itemProps94.xml><?xml version="1.0" encoding="utf-8"?>
<ds:datastoreItem xmlns:ds="http://schemas.openxmlformats.org/officeDocument/2006/customXml" ds:itemID="{3B3276D1-8B75-42D1-8CA8-24AA8D194A5F}">
  <ds:schemaRefs/>
</ds:datastoreItem>
</file>

<file path=customXml/itemProps95.xml><?xml version="1.0" encoding="utf-8"?>
<ds:datastoreItem xmlns:ds="http://schemas.openxmlformats.org/officeDocument/2006/customXml" ds:itemID="{CD53EF8C-D267-4952-B278-4EE323A8EC3C}">
  <ds:schemaRefs/>
</ds:datastoreItem>
</file>

<file path=customXml/itemProps96.xml><?xml version="1.0" encoding="utf-8"?>
<ds:datastoreItem xmlns:ds="http://schemas.openxmlformats.org/officeDocument/2006/customXml" ds:itemID="{14547ADB-C42B-4871-8753-0F208806EDB8}">
  <ds:schemaRefs/>
</ds:datastoreItem>
</file>

<file path=customXml/itemProps97.xml><?xml version="1.0" encoding="utf-8"?>
<ds:datastoreItem xmlns:ds="http://schemas.openxmlformats.org/officeDocument/2006/customXml" ds:itemID="{83E47842-AA90-476D-BE41-3F10DF15E4F8}">
  <ds:schemaRefs/>
</ds:datastoreItem>
</file>

<file path=customXml/itemProps98.xml><?xml version="1.0" encoding="utf-8"?>
<ds:datastoreItem xmlns:ds="http://schemas.openxmlformats.org/officeDocument/2006/customXml" ds:itemID="{1E109E4B-DFEA-4CD3-9DBE-F41B2C4E270A}">
  <ds:schemaRefs/>
</ds:datastoreItem>
</file>

<file path=customXml/itemProps99.xml><?xml version="1.0" encoding="utf-8"?>
<ds:datastoreItem xmlns:ds="http://schemas.openxmlformats.org/officeDocument/2006/customXml" ds:itemID="{F1D718E6-A61D-4C9D-8D3C-84E15E529005}">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210</TotalTime>
  <Words>10827</Words>
  <Application>Microsoft Office PowerPoint</Application>
  <PresentationFormat>自定义</PresentationFormat>
  <Paragraphs>531</Paragraphs>
  <Slides>81</Slides>
  <Notes>71</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1</vt:i4>
      </vt:variant>
      <vt:variant>
        <vt:lpstr>幻灯片标题</vt:lpstr>
      </vt:variant>
      <vt:variant>
        <vt:i4>81</vt:i4>
      </vt:variant>
    </vt:vector>
  </HeadingPairs>
  <TitlesOfParts>
    <vt:vector size="97" baseType="lpstr">
      <vt:lpstr>等线</vt:lpstr>
      <vt:lpstr>仿宋</vt:lpstr>
      <vt:lpstr>黑体</vt:lpstr>
      <vt:lpstr>华文隶书</vt:lpstr>
      <vt:lpstr>华文细黑</vt:lpstr>
      <vt:lpstr>楷体</vt:lpstr>
      <vt:lpstr>宋体</vt:lpstr>
      <vt:lpstr>微软雅黑</vt:lpstr>
      <vt:lpstr>Arial</vt:lpstr>
      <vt:lpstr>Arial Narrow</vt:lpstr>
      <vt:lpstr>Calibri</vt:lpstr>
      <vt:lpstr>Times New Roman</vt:lpstr>
      <vt:lpstr>自定义设计方案</vt:lpstr>
      <vt:lpstr>返回目录</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iphone God</dc:creator>
  <cp:lastModifiedBy>iphone God</cp:lastModifiedBy>
  <cp:revision>213</cp:revision>
  <dcterms:created xsi:type="dcterms:W3CDTF">2025-01-16T06:29:40Z</dcterms:created>
  <dcterms:modified xsi:type="dcterms:W3CDTF">2025-09-07T09:43:12Z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D4DD3F5DC58F44C88D95D3F596D0BC31_12</vt:lpwstr>
  </property>
  <property fmtid="{D5CDD505-2E9C-101B-9397-08002B2CF9AE}" pid="3" name="KSOProductBuildVer">
    <vt:lpwstr>2052-12.1.0.19770</vt:lpwstr>
  </property>
</Properties>
</file>